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58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4" r:id="rId15"/>
    <p:sldId id="269" r:id="rId16"/>
    <p:sldId id="270" r:id="rId17"/>
    <p:sldId id="271" r:id="rId18"/>
    <p:sldId id="272" r:id="rId19"/>
    <p:sldId id="273" r:id="rId20"/>
    <p:sldId id="275" r:id="rId21"/>
    <p:sldId id="277" r:id="rId22"/>
    <p:sldId id="278" r:id="rId23"/>
    <p:sldId id="279" r:id="rId24"/>
    <p:sldId id="276" r:id="rId25"/>
    <p:sldId id="280" r:id="rId26"/>
    <p:sldId id="281" r:id="rId27"/>
    <p:sldId id="282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877C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6" autoAdjust="0"/>
    <p:restoredTop sz="94660"/>
  </p:normalViewPr>
  <p:slideViewPr>
    <p:cSldViewPr snapToGrid="0">
      <p:cViewPr>
        <p:scale>
          <a:sx n="66" d="100"/>
          <a:sy n="66" d="100"/>
        </p:scale>
        <p:origin x="1756" y="7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48CCB-6B49-7379-4D42-0FAC7AB2A8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3E4E4BF-3916-D336-25EB-F5E93D7669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BDD2D4-DE8F-6D13-252D-CB2556C627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EDDD78-9A2F-4F44-88F7-DD44247A1795}" type="datetimeFigureOut">
              <a:rPr lang="en-US" smtClean="0"/>
              <a:t>3/6/2024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2BE4CD-A1FF-5BB7-8645-65D81C736C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94ECFC-D5BD-68F7-D359-2E25216A7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4CCF5-B451-487A-8E8E-0F86EA6FED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7657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11FDC6-BC40-8B66-A39B-01218946B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C8B205A-D9D0-33CE-C9AA-6E372156E1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4CA841-CBA4-45E3-A3CB-19B5D2E764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EDDD78-9A2F-4F44-88F7-DD44247A1795}" type="datetimeFigureOut">
              <a:rPr lang="en-US" smtClean="0"/>
              <a:t>3/6/2024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83F591-EFE0-A314-449D-1561D9050D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C6EDF9-8D93-1C9E-39CE-DAF4E020D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4CCF5-B451-487A-8E8E-0F86EA6FED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1370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3F2327D-BD99-E0E0-8BAE-0D6AE089610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66A875-7A98-BF3E-B0F1-045143FBD5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BC0D22-6CC7-47EE-B266-F7AF0DD703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EDDD78-9A2F-4F44-88F7-DD44247A1795}" type="datetimeFigureOut">
              <a:rPr lang="en-US" smtClean="0"/>
              <a:t>3/6/2024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70BB41-766D-136D-B69C-CFF1A1BDE6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731FC7-0FA6-E3B7-182E-871497DCE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4CCF5-B451-487A-8E8E-0F86EA6FED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759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AD1B3-8C71-5924-736F-379A0E2AC7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FE8B1B-5B7B-2F83-CDF4-CB8CE15B6A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B9CE41-4E5D-92D2-6F2C-1D2BADC520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EDDD78-9A2F-4F44-88F7-DD44247A1795}" type="datetimeFigureOut">
              <a:rPr lang="en-US" smtClean="0"/>
              <a:t>3/6/2024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EA2CBF-0169-918E-A8A4-70DB340FEC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043C3E-A0DC-23CE-D941-71E1F0AD7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4CCF5-B451-487A-8E8E-0F86EA6FED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3266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5F2F5-2AC2-9A42-A829-92095F9CD2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EC0908-D0AC-C798-2E83-E92B79BDC7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060D92-8AE8-077E-837E-E0E873487F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EDDD78-9A2F-4F44-88F7-DD44247A1795}" type="datetimeFigureOut">
              <a:rPr lang="en-US" smtClean="0"/>
              <a:t>3/6/2024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6D0AE8-7A6A-5656-763F-66613737C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F4E180-CD8B-7388-493A-4A2F04D22D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4CCF5-B451-487A-8E8E-0F86EA6FED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5616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EC0D06-97E4-1362-9526-B658D66586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09DCD7-1197-CB0E-6B0E-A0D0455C19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8698DF-AA69-1F66-4F00-C2B353D253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940B92-A5A7-FB94-AFE3-7F15412C70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EDDD78-9A2F-4F44-88F7-DD44247A1795}" type="datetimeFigureOut">
              <a:rPr lang="en-US" smtClean="0"/>
              <a:t>3/6/2024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78F067-AA89-49E4-9507-8853646DFB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71E37F-28F6-392E-2858-3386DE5B1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4CCF5-B451-487A-8E8E-0F86EA6FED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0556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B1BFC4-93B0-E84A-361A-FAB1150B6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CB79EC-1988-D499-DF31-0CD420AE61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74443B-64DC-71BD-2E4C-61F460A02C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26BC809-33E3-9D8A-F989-5843721F356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1E2FDA3-1955-4BC0-37B5-9B33B59C2D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2B4617F-782D-9AB2-59A4-63140DB721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EDDD78-9A2F-4F44-88F7-DD44247A1795}" type="datetimeFigureOut">
              <a:rPr lang="en-US" smtClean="0"/>
              <a:t>3/6/2024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A38DBC-E51F-4C01-802A-388C47E670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54449D7-8478-08DE-4EFE-17CF733F94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4CCF5-B451-487A-8E8E-0F86EA6FED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1723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16AA13-A954-8C8F-5402-EAD92C0C4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E3C8FC5-7D95-DCCB-0357-14A2F49922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EDDD78-9A2F-4F44-88F7-DD44247A1795}" type="datetimeFigureOut">
              <a:rPr lang="en-US" smtClean="0"/>
              <a:t>3/6/2024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055F79-135D-0824-EA2C-FD3E224525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E4BC58-A825-B9F6-F72B-47F242B200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4CCF5-B451-487A-8E8E-0F86EA6FED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79286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7FD5D48-4607-1CE3-60AE-1DA492058E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EDDD78-9A2F-4F44-88F7-DD44247A1795}" type="datetimeFigureOut">
              <a:rPr lang="en-US" smtClean="0"/>
              <a:t>3/6/2024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DD83E2-C4D8-BB9B-6FE7-7168A91C88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29BF05-2246-D31B-02EB-26161D26A6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4CCF5-B451-487A-8E8E-0F86EA6FED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3638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E1170-33D6-6A21-F182-C65E0CA8B3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180AF2-1EEA-8059-BE6F-1B5C8F0D69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335C24-B92B-5B2C-F41D-E402F1D1F4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4F3EF0-5569-BB4B-2CD7-9215242F78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EDDD78-9A2F-4F44-88F7-DD44247A1795}" type="datetimeFigureOut">
              <a:rPr lang="en-US" smtClean="0"/>
              <a:t>3/6/2024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CC26F9-BEA9-F8C0-4B5C-8C6008C329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46CEC8-12E3-8BAC-C566-50D68A67F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4CCF5-B451-487A-8E8E-0F86EA6FED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8908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E7667-DEDF-ECD6-8E80-22E44097C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91D226A-E12E-14F3-2041-17EA512826A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F83604-5D70-4F42-B651-38FDA5AB94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451953-F43A-E028-77BE-E6A9EAF92D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EDDD78-9A2F-4F44-88F7-DD44247A1795}" type="datetimeFigureOut">
              <a:rPr lang="en-US" smtClean="0"/>
              <a:t>3/6/2024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117756-EED3-B9FA-88DF-E0D670A1C0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A61F0F-B9BA-0249-3B24-BB7E845E2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4CCF5-B451-487A-8E8E-0F86EA6FED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4592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8A9E51C-D13D-DC15-A700-AF3C7EE7D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886D43-E85C-2628-C14D-2C1ED3B285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F2F1A6-1FD5-3A64-84E1-CDEB4A28805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EDDD78-9A2F-4F44-88F7-DD44247A1795}" type="datetimeFigureOut">
              <a:rPr lang="en-US" smtClean="0"/>
              <a:t>3/6/2024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2D198D-C197-78C9-3E33-FEFAE7DD22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879E18-D615-9CC6-45F1-A4C5655651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E4CCF5-B451-487A-8E8E-0F86EA6FED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0191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1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microsoft.com/office/2007/relationships/hdphoto" Target="../media/hdphoto1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1.png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4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1.png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www.emgu.com/wiki/index.php/Emgu_CV" TargetMode="Externa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1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mgucv/emgucv/releases" TargetMode="External"/><Relationship Id="rId7" Type="http://schemas.microsoft.com/office/2007/relationships/hdphoto" Target="../media/hdphoto1.wdp"/><Relationship Id="rId2" Type="http://schemas.openxmlformats.org/officeDocument/2006/relationships/hyperlink" Target="https://visualstudio.microsoft.com/downloads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D8E54F9-849C-4865-8C5E-FD967B81D7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391AE6B3-1D2D-4C67-A4DB-888635B527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054983"/>
          </a:xfrm>
          <a:custGeom>
            <a:avLst/>
            <a:gdLst>
              <a:gd name="connsiteX0" fmla="*/ 6788003 w 12188952"/>
              <a:gd name="connsiteY0" fmla="*/ 5986774 h 6054983"/>
              <a:gd name="connsiteX1" fmla="*/ 6787005 w 12188952"/>
              <a:gd name="connsiteY1" fmla="*/ 5986852 h 6054983"/>
              <a:gd name="connsiteX2" fmla="*/ 6786779 w 12188952"/>
              <a:gd name="connsiteY2" fmla="*/ 5987386 h 6054983"/>
              <a:gd name="connsiteX3" fmla="*/ 0 w 12188952"/>
              <a:gd name="connsiteY3" fmla="*/ 0 h 6054983"/>
              <a:gd name="connsiteX4" fmla="*/ 12188952 w 12188952"/>
              <a:gd name="connsiteY4" fmla="*/ 0 h 6054983"/>
              <a:gd name="connsiteX5" fmla="*/ 12188952 w 12188952"/>
              <a:gd name="connsiteY5" fmla="*/ 5092539 h 6054983"/>
              <a:gd name="connsiteX6" fmla="*/ 12058081 w 12188952"/>
              <a:gd name="connsiteY6" fmla="*/ 5131579 h 6054983"/>
              <a:gd name="connsiteX7" fmla="*/ 11673881 w 12188952"/>
              <a:gd name="connsiteY7" fmla="*/ 5235154 h 6054983"/>
              <a:gd name="connsiteX8" fmla="*/ 10422749 w 12188952"/>
              <a:gd name="connsiteY8" fmla="*/ 5518693 h 6054983"/>
              <a:gd name="connsiteX9" fmla="*/ 9421666 w 12188952"/>
              <a:gd name="connsiteY9" fmla="*/ 5693855 h 6054983"/>
              <a:gd name="connsiteX10" fmla="*/ 8456304 w 12188952"/>
              <a:gd name="connsiteY10" fmla="*/ 5827556 h 6054983"/>
              <a:gd name="connsiteX11" fmla="*/ 7714041 w 12188952"/>
              <a:gd name="connsiteY11" fmla="*/ 5907503 h 6054983"/>
              <a:gd name="connsiteX12" fmla="*/ 6949978 w 12188952"/>
              <a:gd name="connsiteY12" fmla="*/ 5973283 h 6054983"/>
              <a:gd name="connsiteX13" fmla="*/ 6934569 w 12188952"/>
              <a:gd name="connsiteY13" fmla="*/ 5975354 h 6054983"/>
              <a:gd name="connsiteX14" fmla="*/ 6788750 w 12188952"/>
              <a:gd name="connsiteY14" fmla="*/ 5986715 h 6054983"/>
              <a:gd name="connsiteX15" fmla="*/ 6798241 w 12188952"/>
              <a:gd name="connsiteY15" fmla="*/ 5988535 h 6054983"/>
              <a:gd name="connsiteX16" fmla="*/ 6833723 w 12188952"/>
              <a:gd name="connsiteY16" fmla="*/ 5986828 h 6054983"/>
              <a:gd name="connsiteX17" fmla="*/ 6882282 w 12188952"/>
              <a:gd name="connsiteY17" fmla="*/ 5983850 h 6054983"/>
              <a:gd name="connsiteX18" fmla="*/ 7576876 w 12188952"/>
              <a:gd name="connsiteY18" fmla="*/ 5951323 h 6054983"/>
              <a:gd name="connsiteX19" fmla="*/ 8621689 w 12188952"/>
              <a:gd name="connsiteY19" fmla="*/ 5864426 h 6054983"/>
              <a:gd name="connsiteX20" fmla="*/ 9477600 w 12188952"/>
              <a:gd name="connsiteY20" fmla="*/ 5760520 h 6054983"/>
              <a:gd name="connsiteX21" fmla="*/ 10626651 w 12188952"/>
              <a:gd name="connsiteY21" fmla="*/ 5566363 h 6054983"/>
              <a:gd name="connsiteX22" fmla="*/ 11995498 w 12188952"/>
              <a:gd name="connsiteY22" fmla="*/ 5240369 h 6054983"/>
              <a:gd name="connsiteX23" fmla="*/ 12188952 w 12188952"/>
              <a:gd name="connsiteY23" fmla="*/ 5183370 h 6054983"/>
              <a:gd name="connsiteX24" fmla="*/ 12188952 w 12188952"/>
              <a:gd name="connsiteY24" fmla="*/ 5238107 h 6054983"/>
              <a:gd name="connsiteX25" fmla="*/ 11826300 w 12188952"/>
              <a:gd name="connsiteY25" fmla="*/ 5343406 h 6054983"/>
              <a:gd name="connsiteX26" fmla="*/ 10936448 w 12188952"/>
              <a:gd name="connsiteY26" fmla="*/ 5557921 h 6054983"/>
              <a:gd name="connsiteX27" fmla="*/ 9983034 w 12188952"/>
              <a:gd name="connsiteY27" fmla="*/ 5737926 h 6054983"/>
              <a:gd name="connsiteX28" fmla="*/ 9184585 w 12188952"/>
              <a:gd name="connsiteY28" fmla="*/ 5853873 h 6054983"/>
              <a:gd name="connsiteX29" fmla="*/ 8576053 w 12188952"/>
              <a:gd name="connsiteY29" fmla="*/ 5923392 h 6054983"/>
              <a:gd name="connsiteX30" fmla="*/ 7862392 w 12188952"/>
              <a:gd name="connsiteY30" fmla="*/ 5984843 h 6054983"/>
              <a:gd name="connsiteX31" fmla="*/ 6933768 w 12188952"/>
              <a:gd name="connsiteY31" fmla="*/ 6036237 h 6054983"/>
              <a:gd name="connsiteX32" fmla="*/ 6476130 w 12188952"/>
              <a:gd name="connsiteY32" fmla="*/ 6050140 h 6054983"/>
              <a:gd name="connsiteX33" fmla="*/ 6360703 w 12188952"/>
              <a:gd name="connsiteY33" fmla="*/ 6054983 h 6054983"/>
              <a:gd name="connsiteX34" fmla="*/ 6055614 w 12188952"/>
              <a:gd name="connsiteY34" fmla="*/ 6054983 h 6054983"/>
              <a:gd name="connsiteX35" fmla="*/ 5976289 w 12188952"/>
              <a:gd name="connsiteY35" fmla="*/ 6050389 h 6054983"/>
              <a:gd name="connsiteX36" fmla="*/ 5263770 w 12188952"/>
              <a:gd name="connsiteY36" fmla="*/ 6014140 h 6054983"/>
              <a:gd name="connsiteX37" fmla="*/ 4345190 w 12188952"/>
              <a:gd name="connsiteY37" fmla="*/ 5952070 h 6054983"/>
              <a:gd name="connsiteX38" fmla="*/ 3372201 w 12188952"/>
              <a:gd name="connsiteY38" fmla="*/ 5853501 h 6054983"/>
              <a:gd name="connsiteX39" fmla="*/ 2361582 w 12188952"/>
              <a:gd name="connsiteY39" fmla="*/ 5734574 h 6054983"/>
              <a:gd name="connsiteX40" fmla="*/ 1232869 w 12188952"/>
              <a:gd name="connsiteY40" fmla="*/ 5561398 h 6054983"/>
              <a:gd name="connsiteX41" fmla="*/ 68483 w 12188952"/>
              <a:gd name="connsiteY41" fmla="*/ 5321691 h 6054983"/>
              <a:gd name="connsiteX42" fmla="*/ 0 w 12188952"/>
              <a:gd name="connsiteY42" fmla="*/ 5304336 h 6054983"/>
              <a:gd name="connsiteX43" fmla="*/ 0 w 12188952"/>
              <a:gd name="connsiteY43" fmla="*/ 5247847 h 6054983"/>
              <a:gd name="connsiteX44" fmla="*/ 72423 w 12188952"/>
              <a:gd name="connsiteY44" fmla="*/ 5266624 h 6054983"/>
              <a:gd name="connsiteX45" fmla="*/ 600566 w 12188952"/>
              <a:gd name="connsiteY45" fmla="*/ 5384994 h 6054983"/>
              <a:gd name="connsiteX46" fmla="*/ 1769069 w 12188952"/>
              <a:gd name="connsiteY46" fmla="*/ 5595162 h 6054983"/>
              <a:gd name="connsiteX47" fmla="*/ 2612900 w 12188952"/>
              <a:gd name="connsiteY47" fmla="*/ 5712104 h 6054983"/>
              <a:gd name="connsiteX48" fmla="*/ 2580488 w 12188952"/>
              <a:gd name="connsiteY48" fmla="*/ 5702173 h 6054983"/>
              <a:gd name="connsiteX49" fmla="*/ 1112357 w 12188952"/>
              <a:gd name="connsiteY49" fmla="*/ 5369476 h 6054983"/>
              <a:gd name="connsiteX50" fmla="*/ 420307 w 12188952"/>
              <a:gd name="connsiteY50" fmla="*/ 5170043 h 6054983"/>
              <a:gd name="connsiteX51" fmla="*/ 0 w 12188952"/>
              <a:gd name="connsiteY51" fmla="*/ 5031126 h 6054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88952" h="6054983">
                <a:moveTo>
                  <a:pt x="6788003" y="5986774"/>
                </a:moveTo>
                <a:lnTo>
                  <a:pt x="6787005" y="5986852"/>
                </a:lnTo>
                <a:lnTo>
                  <a:pt x="6786779" y="5987386"/>
                </a:lnTo>
                <a:close/>
                <a:moveTo>
                  <a:pt x="0" y="0"/>
                </a:moveTo>
                <a:lnTo>
                  <a:pt x="12188952" y="0"/>
                </a:lnTo>
                <a:lnTo>
                  <a:pt x="12188952" y="5092539"/>
                </a:lnTo>
                <a:lnTo>
                  <a:pt x="12058081" y="5131579"/>
                </a:lnTo>
                <a:cubicBezTo>
                  <a:pt x="11930517" y="5167793"/>
                  <a:pt x="11802439" y="5202322"/>
                  <a:pt x="11673881" y="5235154"/>
                </a:cubicBezTo>
                <a:cubicBezTo>
                  <a:pt x="11259973" y="5342661"/>
                  <a:pt x="10842632" y="5436263"/>
                  <a:pt x="10422749" y="5518693"/>
                </a:cubicBezTo>
                <a:cubicBezTo>
                  <a:pt x="10090287" y="5583904"/>
                  <a:pt x="9756593" y="5642301"/>
                  <a:pt x="9421666" y="5693855"/>
                </a:cubicBezTo>
                <a:cubicBezTo>
                  <a:pt x="9100721" y="5743512"/>
                  <a:pt x="8778938" y="5788079"/>
                  <a:pt x="8456304" y="5827556"/>
                </a:cubicBezTo>
                <a:cubicBezTo>
                  <a:pt x="8209307" y="5857722"/>
                  <a:pt x="7961801" y="5883295"/>
                  <a:pt x="7714041" y="5907503"/>
                </a:cubicBezTo>
                <a:lnTo>
                  <a:pt x="6949978" y="5973283"/>
                </a:lnTo>
                <a:lnTo>
                  <a:pt x="6934569" y="5975354"/>
                </a:lnTo>
                <a:lnTo>
                  <a:pt x="6788750" y="5986715"/>
                </a:lnTo>
                <a:lnTo>
                  <a:pt x="6798241" y="5988535"/>
                </a:lnTo>
                <a:cubicBezTo>
                  <a:pt x="6809920" y="5989001"/>
                  <a:pt x="6822028" y="5986828"/>
                  <a:pt x="6833723" y="5986828"/>
                </a:cubicBezTo>
                <a:cubicBezTo>
                  <a:pt x="6849867" y="5986828"/>
                  <a:pt x="6866012" y="5984221"/>
                  <a:pt x="6882282" y="5983850"/>
                </a:cubicBezTo>
                <a:cubicBezTo>
                  <a:pt x="7114026" y="5978388"/>
                  <a:pt x="7345514" y="5966221"/>
                  <a:pt x="7576876" y="5951323"/>
                </a:cubicBezTo>
                <a:cubicBezTo>
                  <a:pt x="7925570" y="5928855"/>
                  <a:pt x="8274011" y="5900676"/>
                  <a:pt x="8621689" y="5864426"/>
                </a:cubicBezTo>
                <a:cubicBezTo>
                  <a:pt x="8907712" y="5835128"/>
                  <a:pt x="9193011" y="5800493"/>
                  <a:pt x="9477600" y="5760520"/>
                </a:cubicBezTo>
                <a:cubicBezTo>
                  <a:pt x="9862435" y="5706146"/>
                  <a:pt x="10245452" y="5641432"/>
                  <a:pt x="10626651" y="5566363"/>
                </a:cubicBezTo>
                <a:cubicBezTo>
                  <a:pt x="11087341" y="5475243"/>
                  <a:pt x="11544088" y="5367737"/>
                  <a:pt x="11995498" y="5240369"/>
                </a:cubicBezTo>
                <a:lnTo>
                  <a:pt x="12188952" y="5183370"/>
                </a:lnTo>
                <a:lnTo>
                  <a:pt x="12188952" y="5238107"/>
                </a:lnTo>
                <a:lnTo>
                  <a:pt x="11826300" y="5343406"/>
                </a:lnTo>
                <a:cubicBezTo>
                  <a:pt x="11531885" y="5423103"/>
                  <a:pt x="11235310" y="5493989"/>
                  <a:pt x="10936448" y="5557921"/>
                </a:cubicBezTo>
                <a:cubicBezTo>
                  <a:pt x="10620168" y="5625703"/>
                  <a:pt x="10302365" y="5685700"/>
                  <a:pt x="9983034" y="5737926"/>
                </a:cubicBezTo>
                <a:cubicBezTo>
                  <a:pt x="9717606" y="5781375"/>
                  <a:pt x="9451451" y="5820020"/>
                  <a:pt x="9184585" y="5853873"/>
                </a:cubicBezTo>
                <a:cubicBezTo>
                  <a:pt x="8981951" y="5879447"/>
                  <a:pt x="8779319" y="5903530"/>
                  <a:pt x="8576053" y="5923392"/>
                </a:cubicBezTo>
                <a:cubicBezTo>
                  <a:pt x="8338462" y="5946112"/>
                  <a:pt x="8100618" y="5967587"/>
                  <a:pt x="7862392" y="5984843"/>
                </a:cubicBezTo>
                <a:cubicBezTo>
                  <a:pt x="7553105" y="6007187"/>
                  <a:pt x="7243690" y="6025065"/>
                  <a:pt x="6933768" y="6036237"/>
                </a:cubicBezTo>
                <a:cubicBezTo>
                  <a:pt x="6781221" y="6041700"/>
                  <a:pt x="6628676" y="6045548"/>
                  <a:pt x="6476130" y="6050140"/>
                </a:cubicBezTo>
                <a:cubicBezTo>
                  <a:pt x="6437585" y="6048056"/>
                  <a:pt x="6398929" y="6049681"/>
                  <a:pt x="6360703" y="6054983"/>
                </a:cubicBezTo>
                <a:lnTo>
                  <a:pt x="6055614" y="6054983"/>
                </a:lnTo>
                <a:lnTo>
                  <a:pt x="5976289" y="6050389"/>
                </a:lnTo>
                <a:cubicBezTo>
                  <a:pt x="5738826" y="6037976"/>
                  <a:pt x="5501363" y="6024197"/>
                  <a:pt x="5263770" y="6014140"/>
                </a:cubicBezTo>
                <a:cubicBezTo>
                  <a:pt x="4957027" y="6001724"/>
                  <a:pt x="4650663" y="5981244"/>
                  <a:pt x="4345190" y="5952070"/>
                </a:cubicBezTo>
                <a:cubicBezTo>
                  <a:pt x="4020648" y="5921158"/>
                  <a:pt x="3696870" y="5886523"/>
                  <a:pt x="3372201" y="5853501"/>
                </a:cubicBezTo>
                <a:cubicBezTo>
                  <a:pt x="3034653" y="5819239"/>
                  <a:pt x="2697781" y="5779600"/>
                  <a:pt x="2361582" y="5734574"/>
                </a:cubicBezTo>
                <a:cubicBezTo>
                  <a:pt x="1984196" y="5684421"/>
                  <a:pt x="1607962" y="5626695"/>
                  <a:pt x="1232869" y="5561398"/>
                </a:cubicBezTo>
                <a:cubicBezTo>
                  <a:pt x="841970" y="5492685"/>
                  <a:pt x="453644" y="5414197"/>
                  <a:pt x="68483" y="5321691"/>
                </a:cubicBezTo>
                <a:lnTo>
                  <a:pt x="0" y="5304336"/>
                </a:lnTo>
                <a:lnTo>
                  <a:pt x="0" y="5247847"/>
                </a:lnTo>
                <a:lnTo>
                  <a:pt x="72423" y="5266624"/>
                </a:lnTo>
                <a:cubicBezTo>
                  <a:pt x="247899" y="5308802"/>
                  <a:pt x="424058" y="5348062"/>
                  <a:pt x="600566" y="5384994"/>
                </a:cubicBezTo>
                <a:cubicBezTo>
                  <a:pt x="988032" y="5465808"/>
                  <a:pt x="1377788" y="5534706"/>
                  <a:pt x="1769069" y="5595162"/>
                </a:cubicBezTo>
                <a:cubicBezTo>
                  <a:pt x="2051913" y="5638738"/>
                  <a:pt x="2335141" y="5678835"/>
                  <a:pt x="2612900" y="5712104"/>
                </a:cubicBezTo>
                <a:cubicBezTo>
                  <a:pt x="2604892" y="5714711"/>
                  <a:pt x="2593962" y="5704655"/>
                  <a:pt x="2580488" y="5702173"/>
                </a:cubicBezTo>
                <a:cubicBezTo>
                  <a:pt x="2086656" y="5610221"/>
                  <a:pt x="1597284" y="5499328"/>
                  <a:pt x="1112357" y="5369476"/>
                </a:cubicBezTo>
                <a:cubicBezTo>
                  <a:pt x="880233" y="5307405"/>
                  <a:pt x="649550" y="5240927"/>
                  <a:pt x="420307" y="5170043"/>
                </a:cubicBezTo>
                <a:lnTo>
                  <a:pt x="0" y="503112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C894D9-44F6-72BB-A36E-A23BA61949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29452"/>
            <a:ext cx="9144000" cy="2526738"/>
          </a:xfrm>
        </p:spPr>
        <p:txBody>
          <a:bodyPr>
            <a:normAutofit/>
          </a:bodyPr>
          <a:lstStyle/>
          <a:p>
            <a:r>
              <a:rPr lang="en-US" sz="6600" b="1" i="0" u="none" strike="noStrike" dirty="0">
                <a:solidFill>
                  <a:srgbClr val="FFFFFF"/>
                </a:solidFill>
                <a:effectLst/>
                <a:latin typeface="TH SarabunPSK" panose="020B0502040204020203" pitchFamily="34" charset="-34"/>
                <a:cs typeface="TH SarabunPSK" panose="020B0502040204020203" pitchFamily="34" charset="-34"/>
              </a:rPr>
              <a:t>Robotics Lab 3</a:t>
            </a:r>
            <a:endParaRPr lang="en-US" sz="6600" b="1" dirty="0">
              <a:solidFill>
                <a:srgbClr val="FFFFFF"/>
              </a:solidFill>
              <a:latin typeface="TH SarabunPSK" panose="020B0502040204020203" pitchFamily="34" charset="-34"/>
              <a:cs typeface="TH SarabunPSK" panose="020B0502040204020203" pitchFamily="34" charset="-34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1C99FC-EF0A-0072-17AC-05AC344CA3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95230"/>
            <a:ext cx="9144000" cy="1626541"/>
          </a:xfrm>
        </p:spPr>
        <p:txBody>
          <a:bodyPr>
            <a:normAutofit/>
          </a:bodyPr>
          <a:lstStyle/>
          <a:p>
            <a:r>
              <a:rPr lang="en-US" sz="4800" b="1" i="0" u="none" strike="noStrike" dirty="0">
                <a:solidFill>
                  <a:srgbClr val="FFFFFF"/>
                </a:solidFill>
                <a:effectLst/>
                <a:latin typeface="TH SarabunPSK" panose="020B0502040204020203" pitchFamily="34" charset="-34"/>
                <a:cs typeface="TH SarabunPSK" panose="020B0502040204020203" pitchFamily="34" charset="-34"/>
              </a:rPr>
              <a:t>Day1</a:t>
            </a:r>
            <a:endParaRPr lang="en-US" b="1" dirty="0">
              <a:solidFill>
                <a:srgbClr val="FFFFFF"/>
              </a:solidFill>
              <a:latin typeface="TH SarabunPSK" panose="020B0502040204020203" pitchFamily="34" charset="-34"/>
              <a:cs typeface="TH SarabunPSK" panose="020B0502040204020203" pitchFamily="34" charset="-34"/>
            </a:endParaRP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6D080EC2-42B5-4E04-BBF7-F0BC5CB7C9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3566566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563791 w 4243589"/>
              <a:gd name="connsiteY1" fmla="*/ 0 h 18288"/>
              <a:gd name="connsiteX2" fmla="*/ 1042710 w 4243589"/>
              <a:gd name="connsiteY2" fmla="*/ 0 h 18288"/>
              <a:gd name="connsiteX3" fmla="*/ 1564066 w 4243589"/>
              <a:gd name="connsiteY3" fmla="*/ 0 h 18288"/>
              <a:gd name="connsiteX4" fmla="*/ 2212729 w 4243589"/>
              <a:gd name="connsiteY4" fmla="*/ 0 h 18288"/>
              <a:gd name="connsiteX5" fmla="*/ 2776520 w 4243589"/>
              <a:gd name="connsiteY5" fmla="*/ 0 h 18288"/>
              <a:gd name="connsiteX6" fmla="*/ 3297875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637362 w 4243589"/>
              <a:gd name="connsiteY9" fmla="*/ 18288 h 18288"/>
              <a:gd name="connsiteX10" fmla="*/ 3116007 w 4243589"/>
              <a:gd name="connsiteY10" fmla="*/ 18288 h 18288"/>
              <a:gd name="connsiteX11" fmla="*/ 2424908 w 4243589"/>
              <a:gd name="connsiteY11" fmla="*/ 18288 h 18288"/>
              <a:gd name="connsiteX12" fmla="*/ 1861117 w 4243589"/>
              <a:gd name="connsiteY12" fmla="*/ 18288 h 18288"/>
              <a:gd name="connsiteX13" fmla="*/ 1382198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3987" y="7429"/>
                  <a:pt x="4243569" y="10822"/>
                  <a:pt x="4243589" y="18288"/>
                </a:cubicBezTo>
                <a:cubicBezTo>
                  <a:pt x="4112949" y="-2855"/>
                  <a:pt x="3928037" y="1831"/>
                  <a:pt x="3637362" y="18288"/>
                </a:cubicBezTo>
                <a:cubicBezTo>
                  <a:pt x="3346687" y="34745"/>
                  <a:pt x="3254446" y="26669"/>
                  <a:pt x="3116007" y="18288"/>
                </a:cubicBezTo>
                <a:cubicBezTo>
                  <a:pt x="2977569" y="9907"/>
                  <a:pt x="2620228" y="28873"/>
                  <a:pt x="2424908" y="18288"/>
                </a:cubicBezTo>
                <a:cubicBezTo>
                  <a:pt x="2229588" y="7703"/>
                  <a:pt x="2088287" y="-3854"/>
                  <a:pt x="1861117" y="18288"/>
                </a:cubicBezTo>
                <a:cubicBezTo>
                  <a:pt x="1633947" y="40430"/>
                  <a:pt x="1502447" y="-871"/>
                  <a:pt x="1382198" y="18288"/>
                </a:cubicBezTo>
                <a:cubicBezTo>
                  <a:pt x="1261949" y="37447"/>
                  <a:pt x="1045440" y="28353"/>
                  <a:pt x="733535" y="18288"/>
                </a:cubicBezTo>
                <a:cubicBezTo>
                  <a:pt x="421630" y="8223"/>
                  <a:pt x="341257" y="-18359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2703" y="5429"/>
                  <a:pt x="4244410" y="14046"/>
                  <a:pt x="4243589" y="18288"/>
                </a:cubicBezTo>
                <a:cubicBezTo>
                  <a:pt x="4130424" y="-1240"/>
                  <a:pt x="3932803" y="42249"/>
                  <a:pt x="3722234" y="18288"/>
                </a:cubicBezTo>
                <a:cubicBezTo>
                  <a:pt x="3511665" y="-5673"/>
                  <a:pt x="3269903" y="45994"/>
                  <a:pt x="3116007" y="18288"/>
                </a:cubicBezTo>
                <a:cubicBezTo>
                  <a:pt x="2962111" y="-9418"/>
                  <a:pt x="2744280" y="23224"/>
                  <a:pt x="2509780" y="18288"/>
                </a:cubicBezTo>
                <a:cubicBezTo>
                  <a:pt x="2275280" y="13352"/>
                  <a:pt x="2066059" y="43664"/>
                  <a:pt x="1945989" y="18288"/>
                </a:cubicBezTo>
                <a:cubicBezTo>
                  <a:pt x="1825919" y="-7088"/>
                  <a:pt x="1407329" y="12616"/>
                  <a:pt x="1254890" y="18288"/>
                </a:cubicBezTo>
                <a:cubicBezTo>
                  <a:pt x="1102451" y="23960"/>
                  <a:pt x="837950" y="31673"/>
                  <a:pt x="563791" y="18288"/>
                </a:cubicBezTo>
                <a:cubicBezTo>
                  <a:pt x="289632" y="4903"/>
                  <a:pt x="132768" y="710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41275" cap="rnd">
            <a:solidFill>
              <a:srgbClr val="FFFFFF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56414CA8-A698-B624-10AA-A6514D0D5FA3}"/>
              </a:ext>
            </a:extLst>
          </p:cNvPr>
          <p:cNvSpPr txBox="1">
            <a:spLocks/>
          </p:cNvSpPr>
          <p:nvPr/>
        </p:nvSpPr>
        <p:spPr>
          <a:xfrm>
            <a:off x="7295219" y="6397977"/>
            <a:ext cx="5198533" cy="46002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>
                <a:latin typeface="TH SarabunPSK" panose="020B0502040204020203" pitchFamily="34" charset="-34"/>
                <a:cs typeface="TH SarabunPSK" panose="020B0502040204020203" pitchFamily="34" charset="-34"/>
              </a:rPr>
              <a:t>Asst. Prof. Dr. </a:t>
            </a:r>
            <a:r>
              <a:rPr lang="en-US" sz="2800" b="1" dirty="0" err="1">
                <a:latin typeface="TH SarabunPSK" panose="020B0502040204020203" pitchFamily="34" charset="-34"/>
                <a:cs typeface="TH SarabunPSK" panose="020B0502040204020203" pitchFamily="34" charset="-34"/>
              </a:rPr>
              <a:t>Anakkapon</a:t>
            </a:r>
            <a:r>
              <a:rPr lang="en-US" sz="2800" b="1" dirty="0">
                <a:latin typeface="TH SarabunPSK" panose="020B0502040204020203" pitchFamily="34" charset="-34"/>
                <a:cs typeface="TH SarabunPSK" panose="020B0502040204020203" pitchFamily="34" charset="-34"/>
              </a:rPr>
              <a:t> </a:t>
            </a:r>
            <a:r>
              <a:rPr lang="en-US" sz="2800" b="1" dirty="0" err="1">
                <a:latin typeface="TH SarabunPSK" panose="020B0502040204020203" pitchFamily="34" charset="-34"/>
                <a:cs typeface="TH SarabunPSK" panose="020B0502040204020203" pitchFamily="34" charset="-34"/>
              </a:rPr>
              <a:t>Saenthon</a:t>
            </a:r>
            <a:endParaRPr lang="en-US" sz="2800" b="1" dirty="0">
              <a:latin typeface="TH SarabunPSK" panose="020B0502040204020203" pitchFamily="34" charset="-34"/>
              <a:cs typeface="TH SarabunPSK" panose="020B0502040204020203" pitchFamily="34" charset="-34"/>
            </a:endParaRPr>
          </a:p>
          <a:p>
            <a:endParaRPr lang="en-US" sz="1400" b="1" dirty="0">
              <a:latin typeface="TH SarabunPSK" panose="020B0502040204020203" pitchFamily="34" charset="-34"/>
              <a:cs typeface="TH SarabunPSK" panose="020B0502040204020203" pitchFamily="34" charset="-34"/>
            </a:endParaRPr>
          </a:p>
        </p:txBody>
      </p:sp>
      <p:pic>
        <p:nvPicPr>
          <p:cNvPr id="5" name="Picture 2" descr="B.Eng. Robotics and AI Engineering (Internation Program) - KMITL Curriculum">
            <a:extLst>
              <a:ext uri="{FF2B5EF4-FFF2-40B4-BE49-F238E27FC236}">
                <a16:creationId xmlns:a16="http://schemas.microsoft.com/office/drawing/2014/main" id="{F7EC13AE-AA5D-F0B5-D496-9B3E0B1083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1" b="89893" l="5762" r="90430">
                        <a14:foregroundMark x1="54492" y1="58398" x2="54492" y2="58398"/>
                        <a14:foregroundMark x1="67773" y1="58203" x2="67773" y2="58203"/>
                        <a14:foregroundMark x1="78857" y1="56738" x2="78857" y2="56738"/>
                        <a14:foregroundMark x1="19922" y1="48584" x2="19922" y2="48584"/>
                        <a14:foregroundMark x1="9229" y1="35596" x2="9229" y2="35596"/>
                        <a14:foregroundMark x1="5762" y1="29492" x2="5762" y2="29492"/>
                        <a14:foregroundMark x1="19727" y1="49268" x2="19727" y2="49268"/>
                        <a14:foregroundMark x1="17529" y1="45508" x2="82324" y2="60156"/>
                        <a14:foregroundMark x1="82324" y1="60156" x2="84473" y2="57129"/>
                        <a14:foregroundMark x1="82910" y1="58398" x2="65674" y2="55811"/>
                        <a14:foregroundMark x1="35352" y1="49805" x2="35547" y2="45313"/>
                        <a14:foregroundMark x1="32471" y1="45117" x2="40625" y2="46631"/>
                        <a14:foregroundMark x1="48047" y1="48682" x2="63965" y2="49365"/>
                        <a14:foregroundMark x1="48828" y1="51367" x2="57471" y2="56494"/>
                        <a14:foregroundMark x1="52002" y1="59277" x2="65771" y2="59082"/>
                        <a14:foregroundMark x1="65479" y1="58594" x2="76563" y2="59277"/>
                        <a14:foregroundMark x1="76758" y1="57617" x2="76855" y2="54932"/>
                        <a14:foregroundMark x1="76270" y1="59277" x2="79150" y2="55127"/>
                        <a14:foregroundMark x1="82227" y1="54443" x2="83887" y2="58984"/>
                        <a14:foregroundMark x1="79150" y1="58887" x2="84570" y2="57031"/>
                        <a14:foregroundMark x1="78662" y1="59277" x2="86865" y2="59668"/>
                        <a14:foregroundMark x1="86084" y1="60400" x2="85303" y2="54443"/>
                        <a14:foregroundMark x1="64600" y1="37598" x2="75391" y2="35400"/>
                        <a14:foregroundMark x1="75391" y1="35498" x2="75098" y2="36621"/>
                        <a14:foregroundMark x1="73486" y1="34424" x2="63770" y2="35791"/>
                        <a14:foregroundMark x1="73389" y1="34717" x2="65283" y2="35889"/>
                        <a14:foregroundMark x1="74609" y1="33350" x2="67041" y2="35303"/>
                        <a14:foregroundMark x1="89355" y1="61768" x2="88672" y2="58789"/>
                        <a14:foregroundMark x1="88672" y1="58691" x2="90430" y2="61475"/>
                        <a14:foregroundMark x1="20117" y1="44238" x2="22363" y2="47021"/>
                        <a14:foregroundMark x1="18604" y1="52148" x2="20508" y2="4580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6615" y="-98837"/>
            <a:ext cx="3447609" cy="3447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16434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DE1238A4-34B3-AF75-4A29-05A14BBA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1751" y="289096"/>
            <a:ext cx="10211873" cy="684503"/>
          </a:xfrm>
        </p:spPr>
        <p:txBody>
          <a:bodyPr>
            <a:normAutofit/>
          </a:bodyPr>
          <a:lstStyle/>
          <a:p>
            <a:r>
              <a:rPr lang="en-US" sz="3200" b="1" u="sng" dirty="0">
                <a:solidFill>
                  <a:srgbClr val="00B050"/>
                </a:solidFill>
                <a:latin typeface="TH SarabunPSK" panose="020B0502040204020203" pitchFamily="34" charset="-34"/>
                <a:cs typeface="TH SarabunPSK" panose="020B0502040204020203" pitchFamily="34" charset="-34"/>
              </a:rPr>
              <a:t>Start Project C#</a:t>
            </a:r>
            <a:endParaRPr lang="en-US" sz="3200" b="1" u="sng" dirty="0">
              <a:latin typeface="TH SarabunPSK" panose="020B0502040204020203" pitchFamily="34" charset="-34"/>
              <a:cs typeface="TH SarabunPSK" panose="020B0502040204020203" pitchFamily="34" charset="-34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9419239-BD53-D40E-BDF1-26B597F5BD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085" t="285" r="6260"/>
          <a:stretch/>
        </p:blipFill>
        <p:spPr>
          <a:xfrm>
            <a:off x="5416597" y="2086502"/>
            <a:ext cx="6393820" cy="408540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1AA0BD4-C5A4-F62D-9D84-2ED0E5A4C25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4020"/>
          <a:stretch/>
        </p:blipFill>
        <p:spPr>
          <a:xfrm>
            <a:off x="697820" y="2086502"/>
            <a:ext cx="4044559" cy="3183514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39CEB06-AB05-8FED-61BC-1AEA1174BE34}"/>
              </a:ext>
            </a:extLst>
          </p:cNvPr>
          <p:cNvCxnSpPr/>
          <p:nvPr/>
        </p:nvCxnSpPr>
        <p:spPr>
          <a:xfrm>
            <a:off x="3231811" y="4544079"/>
            <a:ext cx="2505874" cy="844599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402222F0-0BFB-25CF-D19B-BEDB2FC07F53}"/>
              </a:ext>
            </a:extLst>
          </p:cNvPr>
          <p:cNvSpPr/>
          <p:nvPr/>
        </p:nvSpPr>
        <p:spPr>
          <a:xfrm>
            <a:off x="1263310" y="4283552"/>
            <a:ext cx="2304138" cy="53314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B63C821-9607-7E73-79A5-B1701584B928}"/>
              </a:ext>
            </a:extLst>
          </p:cNvPr>
          <p:cNvSpPr/>
          <p:nvPr/>
        </p:nvSpPr>
        <p:spPr>
          <a:xfrm>
            <a:off x="5524154" y="5078061"/>
            <a:ext cx="6286263" cy="57114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0DD5A82-1676-5DB3-DBAC-6B3318973EA7}"/>
              </a:ext>
            </a:extLst>
          </p:cNvPr>
          <p:cNvSpPr/>
          <p:nvPr/>
        </p:nvSpPr>
        <p:spPr>
          <a:xfrm>
            <a:off x="68622" y="1845630"/>
            <a:ext cx="476518" cy="481743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D6DC1B4-D89B-3753-D792-556828EC4218}"/>
              </a:ext>
            </a:extLst>
          </p:cNvPr>
          <p:cNvSpPr/>
          <p:nvPr/>
        </p:nvSpPr>
        <p:spPr>
          <a:xfrm>
            <a:off x="4841229" y="1740500"/>
            <a:ext cx="476518" cy="481743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4ACA290-447E-8E70-B89A-B655200096DA}"/>
              </a:ext>
            </a:extLst>
          </p:cNvPr>
          <p:cNvSpPr txBox="1"/>
          <p:nvPr/>
        </p:nvSpPr>
        <p:spPr>
          <a:xfrm>
            <a:off x="1828788" y="1019118"/>
            <a:ext cx="817165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TH SarabunPSK" panose="020B0502040204020203" pitchFamily="34" charset="-34"/>
                <a:cs typeface="TH SarabunPSK" panose="020B0502040204020203" pitchFamily="34" charset="-34"/>
              </a:rPr>
              <a:t>Create Project Windows From App (.NET Framework)</a:t>
            </a:r>
          </a:p>
        </p:txBody>
      </p:sp>
      <p:pic>
        <p:nvPicPr>
          <p:cNvPr id="21" name="Picture 2" descr="B.Eng. Robotics and AI Engineering (Internation Program) - KMITL Curriculum">
            <a:extLst>
              <a:ext uri="{FF2B5EF4-FFF2-40B4-BE49-F238E27FC236}">
                <a16:creationId xmlns:a16="http://schemas.microsoft.com/office/drawing/2014/main" id="{E7BC261F-2917-E226-50BC-ACD932E1A3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61" b="89893" l="5762" r="90430">
                        <a14:foregroundMark x1="54492" y1="58398" x2="54492" y2="58398"/>
                        <a14:foregroundMark x1="67773" y1="58203" x2="67773" y2="58203"/>
                        <a14:foregroundMark x1="78857" y1="56738" x2="78857" y2="56738"/>
                        <a14:foregroundMark x1="19922" y1="48584" x2="19922" y2="48584"/>
                        <a14:foregroundMark x1="9229" y1="35596" x2="9229" y2="35596"/>
                        <a14:foregroundMark x1="5762" y1="29492" x2="5762" y2="29492"/>
                        <a14:foregroundMark x1="19727" y1="49268" x2="19727" y2="49268"/>
                        <a14:foregroundMark x1="17529" y1="45508" x2="82324" y2="60156"/>
                        <a14:foregroundMark x1="82324" y1="60156" x2="84473" y2="57129"/>
                        <a14:foregroundMark x1="82910" y1="58398" x2="65674" y2="55811"/>
                        <a14:foregroundMark x1="35352" y1="49805" x2="35547" y2="45313"/>
                        <a14:foregroundMark x1="32471" y1="45117" x2="40625" y2="46631"/>
                        <a14:foregroundMark x1="48047" y1="48682" x2="63965" y2="49365"/>
                        <a14:foregroundMark x1="48828" y1="51367" x2="57471" y2="56494"/>
                        <a14:foregroundMark x1="52002" y1="59277" x2="65771" y2="59082"/>
                        <a14:foregroundMark x1="65479" y1="58594" x2="76563" y2="59277"/>
                        <a14:foregroundMark x1="76758" y1="57617" x2="76855" y2="54932"/>
                        <a14:foregroundMark x1="76270" y1="59277" x2="79150" y2="55127"/>
                        <a14:foregroundMark x1="82227" y1="54443" x2="83887" y2="58984"/>
                        <a14:foregroundMark x1="79150" y1="58887" x2="84570" y2="57031"/>
                        <a14:foregroundMark x1="78662" y1="59277" x2="86865" y2="59668"/>
                        <a14:foregroundMark x1="86084" y1="60400" x2="85303" y2="54443"/>
                        <a14:foregroundMark x1="64600" y1="37598" x2="75391" y2="35400"/>
                        <a14:foregroundMark x1="75391" y1="35498" x2="75098" y2="36621"/>
                        <a14:foregroundMark x1="73486" y1="34424" x2="63770" y2="35791"/>
                        <a14:foregroundMark x1="73389" y1="34717" x2="65283" y2="35889"/>
                        <a14:foregroundMark x1="74609" y1="33350" x2="67041" y2="35303"/>
                        <a14:foregroundMark x1="89355" y1="61768" x2="88672" y2="58789"/>
                        <a14:foregroundMark x1="88672" y1="58691" x2="90430" y2="61475"/>
                        <a14:foregroundMark x1="20117" y1="44238" x2="22363" y2="47021"/>
                        <a14:foregroundMark x1="18604" y1="52148" x2="20508" y2="4580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9220" y="-429528"/>
            <a:ext cx="1738564" cy="1738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59698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18928D9-AC5D-1EDB-B295-E5029CC3A8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403" y="101042"/>
            <a:ext cx="4469925" cy="3173412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E0370134-DFB9-F07D-5AD8-6B8FBBFFC2D6}"/>
              </a:ext>
            </a:extLst>
          </p:cNvPr>
          <p:cNvSpPr/>
          <p:nvPr/>
        </p:nvSpPr>
        <p:spPr>
          <a:xfrm>
            <a:off x="259885" y="170024"/>
            <a:ext cx="476518" cy="481743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0CEAC87-1354-C274-543E-65CCC44FCE62}"/>
              </a:ext>
            </a:extLst>
          </p:cNvPr>
          <p:cNvSpPr/>
          <p:nvPr/>
        </p:nvSpPr>
        <p:spPr>
          <a:xfrm>
            <a:off x="259885" y="3326254"/>
            <a:ext cx="476518" cy="481743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A265E4E-6D82-5BE4-92F3-4140856EA3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0772" y="1584476"/>
            <a:ext cx="2521080" cy="92079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9E2A1E5C-D6C6-FEFC-AFC2-42024AF6EDC4}"/>
              </a:ext>
            </a:extLst>
          </p:cNvPr>
          <p:cNvSpPr/>
          <p:nvPr/>
        </p:nvSpPr>
        <p:spPr>
          <a:xfrm>
            <a:off x="2838816" y="4975833"/>
            <a:ext cx="947573" cy="33670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1B44C5D-2B92-4A3D-FEC3-00667486E0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403" y="3420239"/>
            <a:ext cx="9300946" cy="3447890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B8EFBF7-1E24-4DFD-672C-C5A5C453FB7D}"/>
              </a:ext>
            </a:extLst>
          </p:cNvPr>
          <p:cNvCxnSpPr>
            <a:cxnSpLocks/>
          </p:cNvCxnSpPr>
          <p:nvPr/>
        </p:nvCxnSpPr>
        <p:spPr>
          <a:xfrm>
            <a:off x="5004048" y="2179128"/>
            <a:ext cx="3317926" cy="17715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A4AC8137-28EC-5262-38EE-3C385AA854F5}"/>
              </a:ext>
            </a:extLst>
          </p:cNvPr>
          <p:cNvSpPr/>
          <p:nvPr/>
        </p:nvSpPr>
        <p:spPr>
          <a:xfrm>
            <a:off x="8135158" y="2044874"/>
            <a:ext cx="899372" cy="30393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6803479-E905-2EE9-1DEA-1D1FF54097A8}"/>
              </a:ext>
            </a:extLst>
          </p:cNvPr>
          <p:cNvSpPr txBox="1"/>
          <p:nvPr/>
        </p:nvSpPr>
        <p:spPr>
          <a:xfrm>
            <a:off x="5578763" y="4846047"/>
            <a:ext cx="274321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  <a:highlight>
                  <a:srgbClr val="FFFF00"/>
                </a:highlight>
                <a:latin typeface="TH SarabunPSK" panose="020B0502040204020203" pitchFamily="34" charset="-34"/>
                <a:cs typeface="TH SarabunPSK" panose="020B0502040204020203" pitchFamily="34" charset="-34"/>
              </a:rPr>
              <a:t>Complete Setup Project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4BC6436-01DA-76CD-14A8-2D282C0C41C1}"/>
              </a:ext>
            </a:extLst>
          </p:cNvPr>
          <p:cNvSpPr txBox="1"/>
          <p:nvPr/>
        </p:nvSpPr>
        <p:spPr>
          <a:xfrm>
            <a:off x="5634495" y="227436"/>
            <a:ext cx="817165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TH SarabunPSK" panose="020B0502040204020203" pitchFamily="34" charset="-34"/>
                <a:cs typeface="TH SarabunPSK" panose="020B0502040204020203" pitchFamily="34" charset="-34"/>
              </a:rPr>
              <a:t>Name Project =&gt; </a:t>
            </a:r>
            <a:r>
              <a:rPr lang="en-US" sz="2400" b="1" dirty="0">
                <a:solidFill>
                  <a:srgbClr val="00B050"/>
                </a:solidFill>
                <a:latin typeface="TH SarabunPSK" panose="020B0502040204020203" pitchFamily="34" charset="-34"/>
                <a:cs typeface="TH SarabunPSK" panose="020B0502040204020203" pitchFamily="34" charset="-34"/>
              </a:rPr>
              <a:t>Robotics Lab 3A1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TH SarabunPSK" panose="020B0502040204020203" pitchFamily="34" charset="-34"/>
                <a:cs typeface="TH SarabunPSK" panose="020B0502040204020203" pitchFamily="34" charset="-34"/>
              </a:rPr>
              <a:t>Location PATH =&gt; </a:t>
            </a:r>
            <a:r>
              <a:rPr lang="en-US" sz="2400" b="1" dirty="0">
                <a:solidFill>
                  <a:srgbClr val="00B050"/>
                </a:solidFill>
                <a:latin typeface="TH SarabunPSK" panose="020B0502040204020203" pitchFamily="34" charset="-34"/>
                <a:cs typeface="TH SarabunPSK" panose="020B0502040204020203" pitchFamily="34" charset="-34"/>
              </a:rPr>
              <a:t>location save project C#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TH SarabunPSK" panose="020B0502040204020203" pitchFamily="34" charset="-34"/>
                <a:cs typeface="TH SarabunPSK" panose="020B0502040204020203" pitchFamily="34" charset="-34"/>
              </a:rPr>
              <a:t>Framework =&gt; </a:t>
            </a:r>
            <a:r>
              <a:rPr lang="en-US" sz="2400" b="1" dirty="0">
                <a:solidFill>
                  <a:srgbClr val="00B050"/>
                </a:solidFill>
                <a:latin typeface="TH SarabunPSK" panose="020B0502040204020203" pitchFamily="34" charset="-34"/>
                <a:cs typeface="TH SarabunPSK" panose="020B0502040204020203" pitchFamily="34" charset="-34"/>
              </a:rPr>
              <a:t>4.7.2</a:t>
            </a:r>
            <a:r>
              <a:rPr lang="en-US" sz="2400" b="1" dirty="0">
                <a:latin typeface="TH SarabunPSK" panose="020B0502040204020203" pitchFamily="34" charset="-34"/>
                <a:cs typeface="TH SarabunPSK" panose="020B0502040204020203" pitchFamily="34" charset="-34"/>
              </a:rPr>
              <a:t>  Version Developer</a:t>
            </a:r>
          </a:p>
        </p:txBody>
      </p:sp>
      <p:pic>
        <p:nvPicPr>
          <p:cNvPr id="25" name="Picture 2" descr="B.Eng. Robotics and AI Engineering (Internation Program) - KMITL Curriculum">
            <a:extLst>
              <a:ext uri="{FF2B5EF4-FFF2-40B4-BE49-F238E27FC236}">
                <a16:creationId xmlns:a16="http://schemas.microsoft.com/office/drawing/2014/main" id="{8A59BACB-928A-BE04-00B7-7681B1ABD1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61" b="89893" l="5762" r="90430">
                        <a14:foregroundMark x1="54492" y1="58398" x2="54492" y2="58398"/>
                        <a14:foregroundMark x1="67773" y1="58203" x2="67773" y2="58203"/>
                        <a14:foregroundMark x1="78857" y1="56738" x2="78857" y2="56738"/>
                        <a14:foregroundMark x1="19922" y1="48584" x2="19922" y2="48584"/>
                        <a14:foregroundMark x1="9229" y1="35596" x2="9229" y2="35596"/>
                        <a14:foregroundMark x1="5762" y1="29492" x2="5762" y2="29492"/>
                        <a14:foregroundMark x1="19727" y1="49268" x2="19727" y2="49268"/>
                        <a14:foregroundMark x1="17529" y1="45508" x2="82324" y2="60156"/>
                        <a14:foregroundMark x1="82324" y1="60156" x2="84473" y2="57129"/>
                        <a14:foregroundMark x1="82910" y1="58398" x2="65674" y2="55811"/>
                        <a14:foregroundMark x1="35352" y1="49805" x2="35547" y2="45313"/>
                        <a14:foregroundMark x1="32471" y1="45117" x2="40625" y2="46631"/>
                        <a14:foregroundMark x1="48047" y1="48682" x2="63965" y2="49365"/>
                        <a14:foregroundMark x1="48828" y1="51367" x2="57471" y2="56494"/>
                        <a14:foregroundMark x1="52002" y1="59277" x2="65771" y2="59082"/>
                        <a14:foregroundMark x1="65479" y1="58594" x2="76563" y2="59277"/>
                        <a14:foregroundMark x1="76758" y1="57617" x2="76855" y2="54932"/>
                        <a14:foregroundMark x1="76270" y1="59277" x2="79150" y2="55127"/>
                        <a14:foregroundMark x1="82227" y1="54443" x2="83887" y2="58984"/>
                        <a14:foregroundMark x1="79150" y1="58887" x2="84570" y2="57031"/>
                        <a14:foregroundMark x1="78662" y1="59277" x2="86865" y2="59668"/>
                        <a14:foregroundMark x1="86084" y1="60400" x2="85303" y2="54443"/>
                        <a14:foregroundMark x1="64600" y1="37598" x2="75391" y2="35400"/>
                        <a14:foregroundMark x1="75391" y1="35498" x2="75098" y2="36621"/>
                        <a14:foregroundMark x1="73486" y1="34424" x2="63770" y2="35791"/>
                        <a14:foregroundMark x1="73389" y1="34717" x2="65283" y2="35889"/>
                        <a14:foregroundMark x1="74609" y1="33350" x2="67041" y2="35303"/>
                        <a14:foregroundMark x1="89355" y1="61768" x2="88672" y2="58789"/>
                        <a14:foregroundMark x1="88672" y1="58691" x2="90430" y2="61475"/>
                        <a14:foregroundMark x1="20117" y1="44238" x2="22363" y2="47021"/>
                        <a14:foregroundMark x1="18604" y1="52148" x2="20508" y2="4580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9220" y="-429528"/>
            <a:ext cx="1738564" cy="1738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07938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782617D-D09E-AF27-7AD4-3591535C4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1751" y="289096"/>
            <a:ext cx="10211873" cy="684503"/>
          </a:xfrm>
        </p:spPr>
        <p:txBody>
          <a:bodyPr>
            <a:normAutofit/>
          </a:bodyPr>
          <a:lstStyle/>
          <a:p>
            <a:r>
              <a:rPr lang="en-US" sz="3200" b="1" u="sng" dirty="0">
                <a:solidFill>
                  <a:srgbClr val="00B050"/>
                </a:solidFill>
                <a:latin typeface="TH SarabunPSK" panose="020B0502040204020203" pitchFamily="34" charset="-34"/>
                <a:cs typeface="TH SarabunPSK" panose="020B0502040204020203" pitchFamily="34" charset="-34"/>
              </a:rPr>
              <a:t>Start Add Emgu Library By C#</a:t>
            </a:r>
            <a:endParaRPr lang="en-US" sz="3200" b="1" u="sng" dirty="0">
              <a:latin typeface="TH SarabunPSK" panose="020B0502040204020203" pitchFamily="34" charset="-34"/>
              <a:cs typeface="TH SarabunPSK" panose="020B0502040204020203" pitchFamily="34" charset="-34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2630C7F-E97C-2D7D-402C-F5BBEB8B12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533" y="1545906"/>
            <a:ext cx="3505380" cy="387369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26DF1BA-DD06-3650-AA24-9D2D9084170E}"/>
              </a:ext>
            </a:extLst>
          </p:cNvPr>
          <p:cNvSpPr/>
          <p:nvPr/>
        </p:nvSpPr>
        <p:spPr>
          <a:xfrm>
            <a:off x="1461252" y="3733800"/>
            <a:ext cx="2999597" cy="28011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1ABF7B3B-67AB-A202-7335-B0CB3DDF3C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5568" y="1848560"/>
            <a:ext cx="6944332" cy="3092635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AC98C34-1D43-613A-FB78-14F1078620A5}"/>
              </a:ext>
            </a:extLst>
          </p:cNvPr>
          <p:cNvCxnSpPr>
            <a:cxnSpLocks/>
          </p:cNvCxnSpPr>
          <p:nvPr/>
        </p:nvCxnSpPr>
        <p:spPr>
          <a:xfrm flipV="1">
            <a:off x="4084095" y="2223752"/>
            <a:ext cx="982062" cy="1650105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7315980F-6D84-7E5A-628B-DE820009336F}"/>
              </a:ext>
            </a:extLst>
          </p:cNvPr>
          <p:cNvSpPr txBox="1"/>
          <p:nvPr/>
        </p:nvSpPr>
        <p:spPr>
          <a:xfrm>
            <a:off x="6285947" y="5066107"/>
            <a:ext cx="4274585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latin typeface="TH SarabunPSK" panose="020B0502040204020203" pitchFamily="34" charset="-34"/>
                <a:cs typeface="TH SarabunPSK" panose="020B0502040204020203" pitchFamily="34" charset="-34"/>
              </a:rPr>
              <a:t>Download Package NuGet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0B050"/>
                </a:solidFill>
                <a:latin typeface="TH SarabunPSK" panose="020B0502040204020203" pitchFamily="34" charset="-34"/>
                <a:cs typeface="TH SarabunPSK" panose="020B0502040204020203" pitchFamily="34" charset="-34"/>
              </a:rPr>
              <a:t>Emgu.CV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0B050"/>
                </a:solidFill>
                <a:latin typeface="TH SarabunPSK" panose="020B0502040204020203" pitchFamily="34" charset="-34"/>
                <a:cs typeface="TH SarabunPSK" panose="020B0502040204020203" pitchFamily="34" charset="-34"/>
              </a:rPr>
              <a:t>Emgu.CV.Bitmap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0B050"/>
                </a:solidFill>
                <a:latin typeface="TH SarabunPSK" panose="020B0502040204020203" pitchFamily="34" charset="-34"/>
                <a:cs typeface="TH SarabunPSK" panose="020B0502040204020203" pitchFamily="34" charset="-34"/>
              </a:rPr>
              <a:t>Emgu.CV.runtime.windows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E0C1C98-3627-7FD5-E6CE-84FBAF48CA07}"/>
              </a:ext>
            </a:extLst>
          </p:cNvPr>
          <p:cNvSpPr/>
          <p:nvPr/>
        </p:nvSpPr>
        <p:spPr>
          <a:xfrm>
            <a:off x="4895568" y="2617631"/>
            <a:ext cx="6944332" cy="14478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63CEE24-5416-B413-D9A5-1BB050F27EBB}"/>
              </a:ext>
            </a:extLst>
          </p:cNvPr>
          <p:cNvSpPr txBox="1"/>
          <p:nvPr/>
        </p:nvSpPr>
        <p:spPr>
          <a:xfrm>
            <a:off x="1086666" y="1007063"/>
            <a:ext cx="817165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TH SarabunPSK" panose="020B0502040204020203" pitchFamily="34" charset="-34"/>
                <a:cs typeface="TH SarabunPSK" panose="020B0502040204020203" pitchFamily="34" charset="-34"/>
              </a:rPr>
              <a:t>Open Solution Explorer in Project 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E1B29B4-CFEA-491C-8176-C1262C2A05F9}"/>
              </a:ext>
            </a:extLst>
          </p:cNvPr>
          <p:cNvSpPr/>
          <p:nvPr/>
        </p:nvSpPr>
        <p:spPr>
          <a:xfrm>
            <a:off x="312343" y="997023"/>
            <a:ext cx="476518" cy="481743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C1CD570-432C-2B50-CFB2-113718090CBA}"/>
              </a:ext>
            </a:extLst>
          </p:cNvPr>
          <p:cNvSpPr/>
          <p:nvPr/>
        </p:nvSpPr>
        <p:spPr>
          <a:xfrm>
            <a:off x="9882856" y="3060905"/>
            <a:ext cx="476518" cy="481743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pic>
        <p:nvPicPr>
          <p:cNvPr id="32" name="Picture 2" descr="B.Eng. Robotics and AI Engineering (Internation Program) - KMITL Curriculum">
            <a:extLst>
              <a:ext uri="{FF2B5EF4-FFF2-40B4-BE49-F238E27FC236}">
                <a16:creationId xmlns:a16="http://schemas.microsoft.com/office/drawing/2014/main" id="{E6E502F0-0AB8-6EE9-63DF-F657A89D57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61" b="89893" l="5762" r="90430">
                        <a14:foregroundMark x1="54492" y1="58398" x2="54492" y2="58398"/>
                        <a14:foregroundMark x1="67773" y1="58203" x2="67773" y2="58203"/>
                        <a14:foregroundMark x1="78857" y1="56738" x2="78857" y2="56738"/>
                        <a14:foregroundMark x1="19922" y1="48584" x2="19922" y2="48584"/>
                        <a14:foregroundMark x1="9229" y1="35596" x2="9229" y2="35596"/>
                        <a14:foregroundMark x1="5762" y1="29492" x2="5762" y2="29492"/>
                        <a14:foregroundMark x1="19727" y1="49268" x2="19727" y2="49268"/>
                        <a14:foregroundMark x1="17529" y1="45508" x2="82324" y2="60156"/>
                        <a14:foregroundMark x1="82324" y1="60156" x2="84473" y2="57129"/>
                        <a14:foregroundMark x1="82910" y1="58398" x2="65674" y2="55811"/>
                        <a14:foregroundMark x1="35352" y1="49805" x2="35547" y2="45313"/>
                        <a14:foregroundMark x1="32471" y1="45117" x2="40625" y2="46631"/>
                        <a14:foregroundMark x1="48047" y1="48682" x2="63965" y2="49365"/>
                        <a14:foregroundMark x1="48828" y1="51367" x2="57471" y2="56494"/>
                        <a14:foregroundMark x1="52002" y1="59277" x2="65771" y2="59082"/>
                        <a14:foregroundMark x1="65479" y1="58594" x2="76563" y2="59277"/>
                        <a14:foregroundMark x1="76758" y1="57617" x2="76855" y2="54932"/>
                        <a14:foregroundMark x1="76270" y1="59277" x2="79150" y2="55127"/>
                        <a14:foregroundMark x1="82227" y1="54443" x2="83887" y2="58984"/>
                        <a14:foregroundMark x1="79150" y1="58887" x2="84570" y2="57031"/>
                        <a14:foregroundMark x1="78662" y1="59277" x2="86865" y2="59668"/>
                        <a14:foregroundMark x1="86084" y1="60400" x2="85303" y2="54443"/>
                        <a14:foregroundMark x1="64600" y1="37598" x2="75391" y2="35400"/>
                        <a14:foregroundMark x1="75391" y1="35498" x2="75098" y2="36621"/>
                        <a14:foregroundMark x1="73486" y1="34424" x2="63770" y2="35791"/>
                        <a14:foregroundMark x1="73389" y1="34717" x2="65283" y2="35889"/>
                        <a14:foregroundMark x1="74609" y1="33350" x2="67041" y2="35303"/>
                        <a14:foregroundMark x1="89355" y1="61768" x2="88672" y2="58789"/>
                        <a14:foregroundMark x1="88672" y1="58691" x2="90430" y2="61475"/>
                        <a14:foregroundMark x1="20117" y1="44238" x2="22363" y2="47021"/>
                        <a14:foregroundMark x1="18604" y1="52148" x2="20508" y2="4580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9220" y="-429528"/>
            <a:ext cx="1738564" cy="1738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67917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B.Eng. Robotics and AI Engineering (Internation Program) - KMITL Curriculum">
            <a:extLst>
              <a:ext uri="{FF2B5EF4-FFF2-40B4-BE49-F238E27FC236}">
                <a16:creationId xmlns:a16="http://schemas.microsoft.com/office/drawing/2014/main" id="{AF1FF537-F0EB-494D-A4B8-BDF4E62525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1" b="89893" l="5762" r="90430">
                        <a14:foregroundMark x1="54492" y1="58398" x2="54492" y2="58398"/>
                        <a14:foregroundMark x1="67773" y1="58203" x2="67773" y2="58203"/>
                        <a14:foregroundMark x1="78857" y1="56738" x2="78857" y2="56738"/>
                        <a14:foregroundMark x1="19922" y1="48584" x2="19922" y2="48584"/>
                        <a14:foregroundMark x1="9229" y1="35596" x2="9229" y2="35596"/>
                        <a14:foregroundMark x1="5762" y1="29492" x2="5762" y2="29492"/>
                        <a14:foregroundMark x1="19727" y1="49268" x2="19727" y2="49268"/>
                        <a14:foregroundMark x1="17529" y1="45508" x2="82324" y2="60156"/>
                        <a14:foregroundMark x1="82324" y1="60156" x2="84473" y2="57129"/>
                        <a14:foregroundMark x1="82910" y1="58398" x2="65674" y2="55811"/>
                        <a14:foregroundMark x1="35352" y1="49805" x2="35547" y2="45313"/>
                        <a14:foregroundMark x1="32471" y1="45117" x2="40625" y2="46631"/>
                        <a14:foregroundMark x1="48047" y1="48682" x2="63965" y2="49365"/>
                        <a14:foregroundMark x1="48828" y1="51367" x2="57471" y2="56494"/>
                        <a14:foregroundMark x1="52002" y1="59277" x2="65771" y2="59082"/>
                        <a14:foregroundMark x1="65479" y1="58594" x2="76563" y2="59277"/>
                        <a14:foregroundMark x1="76758" y1="57617" x2="76855" y2="54932"/>
                        <a14:foregroundMark x1="76270" y1="59277" x2="79150" y2="55127"/>
                        <a14:foregroundMark x1="82227" y1="54443" x2="83887" y2="58984"/>
                        <a14:foregroundMark x1="79150" y1="58887" x2="84570" y2="57031"/>
                        <a14:foregroundMark x1="78662" y1="59277" x2="86865" y2="59668"/>
                        <a14:foregroundMark x1="86084" y1="60400" x2="85303" y2="54443"/>
                        <a14:foregroundMark x1="64600" y1="37598" x2="75391" y2="35400"/>
                        <a14:foregroundMark x1="75391" y1="35498" x2="75098" y2="36621"/>
                        <a14:foregroundMark x1="73486" y1="34424" x2="63770" y2="35791"/>
                        <a14:foregroundMark x1="73389" y1="34717" x2="65283" y2="35889"/>
                        <a14:foregroundMark x1="74609" y1="33350" x2="67041" y2="35303"/>
                        <a14:foregroundMark x1="89355" y1="61768" x2="88672" y2="58789"/>
                        <a14:foregroundMark x1="88672" y1="58691" x2="90430" y2="61475"/>
                        <a14:foregroundMark x1="20117" y1="44238" x2="22363" y2="47021"/>
                        <a14:foregroundMark x1="18604" y1="52148" x2="20508" y2="4580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9220" y="-429528"/>
            <a:ext cx="1738564" cy="1738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0F85030-50FE-247A-34B6-852CDA2AE8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9802" y="1122912"/>
            <a:ext cx="2876698" cy="51310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AFA332E-0D8A-1979-3598-BD6833906E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894" y="1657386"/>
            <a:ext cx="6944332" cy="309263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EBD4847-D6C9-D353-F159-8E352CC2EF19}"/>
              </a:ext>
            </a:extLst>
          </p:cNvPr>
          <p:cNvSpPr/>
          <p:nvPr/>
        </p:nvSpPr>
        <p:spPr>
          <a:xfrm>
            <a:off x="1222993" y="1638070"/>
            <a:ext cx="206563" cy="19717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804001-A05B-FAA4-DA10-7D30DE796601}"/>
              </a:ext>
            </a:extLst>
          </p:cNvPr>
          <p:cNvSpPr txBox="1"/>
          <p:nvPr/>
        </p:nvSpPr>
        <p:spPr>
          <a:xfrm>
            <a:off x="7526103" y="704320"/>
            <a:ext cx="402708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0B050"/>
                </a:solidFill>
                <a:latin typeface="TH SarabunPSK" panose="020B0502040204020203" pitchFamily="34" charset="-34"/>
                <a:cs typeface="TH SarabunPSK" panose="020B0502040204020203" pitchFamily="34" charset="-34"/>
              </a:rPr>
              <a:t>Check Solution Explorer in Project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3E91F46-26DB-AEF8-44B6-0D3986EFA3ED}"/>
              </a:ext>
            </a:extLst>
          </p:cNvPr>
          <p:cNvSpPr/>
          <p:nvPr/>
        </p:nvSpPr>
        <p:spPr>
          <a:xfrm>
            <a:off x="8269801" y="2846231"/>
            <a:ext cx="2852315" cy="58276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0014846-56D7-A1B7-1C56-E008F810AFA4}"/>
              </a:ext>
            </a:extLst>
          </p:cNvPr>
          <p:cNvCxnSpPr>
            <a:cxnSpLocks/>
          </p:cNvCxnSpPr>
          <p:nvPr/>
        </p:nvCxnSpPr>
        <p:spPr>
          <a:xfrm flipV="1">
            <a:off x="1326274" y="1184856"/>
            <a:ext cx="1243061" cy="606648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6F805F6-A7E8-F282-99DE-971E2AC61A6E}"/>
              </a:ext>
            </a:extLst>
          </p:cNvPr>
          <p:cNvSpPr txBox="1"/>
          <p:nvPr/>
        </p:nvSpPr>
        <p:spPr>
          <a:xfrm>
            <a:off x="2578088" y="966452"/>
            <a:ext cx="44614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latin typeface="TH SarabunPSK" panose="020B0502040204020203" pitchFamily="34" charset="-34"/>
                <a:cs typeface="TH SarabunPSK" panose="020B0502040204020203" pitchFamily="34" charset="-34"/>
              </a:rPr>
              <a:t>After Install Package and Close NuGet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CB799F5-BF6C-59F2-ACAA-B51A60882523}"/>
              </a:ext>
            </a:extLst>
          </p:cNvPr>
          <p:cNvSpPr txBox="1"/>
          <p:nvPr/>
        </p:nvSpPr>
        <p:spPr>
          <a:xfrm>
            <a:off x="8465645" y="3429000"/>
            <a:ext cx="268085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  <a:highlight>
                  <a:srgbClr val="FFFF00"/>
                </a:highlight>
                <a:latin typeface="TH SarabunPSK" panose="020B0502040204020203" pitchFamily="34" charset="-34"/>
                <a:cs typeface="TH SarabunPSK" panose="020B0502040204020203" pitchFamily="34" charset="-34"/>
              </a:rPr>
              <a:t>Complete Setup EmguCV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08A3753-35BF-BD18-17B5-7ABD7D7F606B}"/>
              </a:ext>
            </a:extLst>
          </p:cNvPr>
          <p:cNvSpPr/>
          <p:nvPr/>
        </p:nvSpPr>
        <p:spPr>
          <a:xfrm>
            <a:off x="568982" y="925114"/>
            <a:ext cx="476518" cy="481743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2355904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B343B5-65B0-2069-B1F8-8C590268AE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5115D-3EFE-215A-B2F7-CE7678F946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9450" y="371475"/>
            <a:ext cx="5257800" cy="523875"/>
          </a:xfrm>
          <a:ln>
            <a:noFill/>
          </a:ln>
        </p:spPr>
        <p:txBody>
          <a:bodyPr>
            <a:noAutofit/>
          </a:bodyPr>
          <a:lstStyle/>
          <a:p>
            <a:r>
              <a:rPr lang="en-US" sz="2800" b="1" dirty="0">
                <a:solidFill>
                  <a:srgbClr val="FF0000"/>
                </a:solidFill>
                <a:latin typeface="TH SarabunPSK" panose="020B0502040204020203" pitchFamily="34" charset="-34"/>
                <a:cs typeface="TH SarabunPSK" panose="020B0502040204020203" pitchFamily="34" charset="-34"/>
              </a:rPr>
              <a:t>*** IF Error Download Package NuGet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8DD6041-2AF7-383B-F390-272B5B81CA2F}"/>
              </a:ext>
            </a:extLst>
          </p:cNvPr>
          <p:cNvSpPr txBox="1">
            <a:spLocks/>
          </p:cNvSpPr>
          <p:nvPr/>
        </p:nvSpPr>
        <p:spPr>
          <a:xfrm>
            <a:off x="1473200" y="1043747"/>
            <a:ext cx="6330950" cy="52387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TH SarabunPSK" panose="020B0502040204020203" pitchFamily="34" charset="-34"/>
                <a:cs typeface="TH SarabunPSK" panose="020B0502040204020203" pitchFamily="34" charset="-34"/>
              </a:rPr>
              <a:t>Check Config Follow this select a </a:t>
            </a:r>
            <a:r>
              <a:rPr lang="en-US" sz="2000" b="1" dirty="0">
                <a:solidFill>
                  <a:srgbClr val="FF0000"/>
                </a:solidFill>
                <a:latin typeface="TH SarabunPSK" panose="020B0502040204020203" pitchFamily="34" charset="-34"/>
                <a:cs typeface="TH SarabunPSK" panose="020B0502040204020203" pitchFamily="34" charset="-34"/>
              </a:rPr>
              <a:t>[</a:t>
            </a:r>
            <a:r>
              <a:rPr lang="en-US" sz="2000" b="1" dirty="0">
                <a:latin typeface="TH SarabunPSK" panose="020B0502040204020203" pitchFamily="34" charset="-34"/>
                <a:cs typeface="TH SarabunPSK" panose="020B0502040204020203" pitchFamily="34" charset="-34"/>
              </a:rPr>
              <a:t>PackageReference</a:t>
            </a:r>
            <a:r>
              <a:rPr lang="en-US" sz="2000" b="1" dirty="0">
                <a:solidFill>
                  <a:srgbClr val="FF0000"/>
                </a:solidFill>
                <a:latin typeface="TH SarabunPSK" panose="020B0502040204020203" pitchFamily="34" charset="-34"/>
                <a:cs typeface="TH SarabunPSK" panose="020B0502040204020203" pitchFamily="34" charset="-34"/>
              </a:rPr>
              <a:t>] and confirm OK.</a:t>
            </a:r>
            <a:endParaRPr lang="th-TH" sz="2000" b="1" dirty="0">
              <a:solidFill>
                <a:srgbClr val="FF0000"/>
              </a:solidFill>
              <a:latin typeface="TH SarabunPSK" panose="020B0502040204020203" pitchFamily="34" charset="-34"/>
              <a:cs typeface="TH SarabunPSK" panose="020B0502040204020203" pitchFamily="34" charset="-34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FF0000"/>
                </a:solidFill>
                <a:latin typeface="TH SarabunPSK" panose="020B0502040204020203" pitchFamily="34" charset="-34"/>
                <a:cs typeface="TH SarabunPSK" panose="020B0502040204020203" pitchFamily="34" charset="-34"/>
              </a:rPr>
              <a:t>After OK try download again.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4EA0939-0FB2-FD6D-CA35-0357C55EAB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497" y="1873149"/>
            <a:ext cx="5931205" cy="392450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595F58E-C42E-8A62-98F9-EEB80505B7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9194" y="2117609"/>
            <a:ext cx="5125156" cy="347674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EDBFCE0-4944-6A1A-0E0B-CD5CFA969001}"/>
              </a:ext>
            </a:extLst>
          </p:cNvPr>
          <p:cNvSpPr/>
          <p:nvPr/>
        </p:nvSpPr>
        <p:spPr>
          <a:xfrm>
            <a:off x="10261599" y="3822700"/>
            <a:ext cx="1079501" cy="2413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8247875-DA76-784F-6D74-27F10599203D}"/>
              </a:ext>
            </a:extLst>
          </p:cNvPr>
          <p:cNvSpPr/>
          <p:nvPr/>
        </p:nvSpPr>
        <p:spPr>
          <a:xfrm>
            <a:off x="351506" y="1505155"/>
            <a:ext cx="476518" cy="481743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0ACED83-B688-9EA0-DB48-DCD85A84E591}"/>
              </a:ext>
            </a:extLst>
          </p:cNvPr>
          <p:cNvSpPr/>
          <p:nvPr/>
        </p:nvSpPr>
        <p:spPr>
          <a:xfrm>
            <a:off x="2923256" y="3480005"/>
            <a:ext cx="476518" cy="481743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EF1CB7F-A42B-1615-A89F-242063FD5F75}"/>
              </a:ext>
            </a:extLst>
          </p:cNvPr>
          <p:cNvSpPr/>
          <p:nvPr/>
        </p:nvSpPr>
        <p:spPr>
          <a:xfrm>
            <a:off x="6582693" y="1707274"/>
            <a:ext cx="476518" cy="481743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1F2E343-F289-C061-F674-0A05232C5296}"/>
              </a:ext>
            </a:extLst>
          </p:cNvPr>
          <p:cNvSpPr/>
          <p:nvPr/>
        </p:nvSpPr>
        <p:spPr>
          <a:xfrm>
            <a:off x="3578224" y="4019550"/>
            <a:ext cx="2854478" cy="2667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E1E3F3D-E472-8B73-FD11-F8F80F1EE774}"/>
              </a:ext>
            </a:extLst>
          </p:cNvPr>
          <p:cNvSpPr/>
          <p:nvPr/>
        </p:nvSpPr>
        <p:spPr>
          <a:xfrm>
            <a:off x="10560050" y="5251450"/>
            <a:ext cx="635152" cy="2413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2" descr="B.Eng. Robotics and AI Engineering (Internation Program) - KMITL Curriculum">
            <a:extLst>
              <a:ext uri="{FF2B5EF4-FFF2-40B4-BE49-F238E27FC236}">
                <a16:creationId xmlns:a16="http://schemas.microsoft.com/office/drawing/2014/main" id="{84BFFD96-9396-ED6F-0D6A-CFF9C69878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61" b="89893" l="5762" r="90430">
                        <a14:foregroundMark x1="54492" y1="58398" x2="54492" y2="58398"/>
                        <a14:foregroundMark x1="67773" y1="58203" x2="67773" y2="58203"/>
                        <a14:foregroundMark x1="78857" y1="56738" x2="78857" y2="56738"/>
                        <a14:foregroundMark x1="19922" y1="48584" x2="19922" y2="48584"/>
                        <a14:foregroundMark x1="9229" y1="35596" x2="9229" y2="35596"/>
                        <a14:foregroundMark x1="5762" y1="29492" x2="5762" y2="29492"/>
                        <a14:foregroundMark x1="19727" y1="49268" x2="19727" y2="49268"/>
                        <a14:foregroundMark x1="17529" y1="45508" x2="82324" y2="60156"/>
                        <a14:foregroundMark x1="82324" y1="60156" x2="84473" y2="57129"/>
                        <a14:foregroundMark x1="82910" y1="58398" x2="65674" y2="55811"/>
                        <a14:foregroundMark x1="35352" y1="49805" x2="35547" y2="45313"/>
                        <a14:foregroundMark x1="32471" y1="45117" x2="40625" y2="46631"/>
                        <a14:foregroundMark x1="48047" y1="48682" x2="63965" y2="49365"/>
                        <a14:foregroundMark x1="48828" y1="51367" x2="57471" y2="56494"/>
                        <a14:foregroundMark x1="52002" y1="59277" x2="65771" y2="59082"/>
                        <a14:foregroundMark x1="65479" y1="58594" x2="76563" y2="59277"/>
                        <a14:foregroundMark x1="76758" y1="57617" x2="76855" y2="54932"/>
                        <a14:foregroundMark x1="76270" y1="59277" x2="79150" y2="55127"/>
                        <a14:foregroundMark x1="82227" y1="54443" x2="83887" y2="58984"/>
                        <a14:foregroundMark x1="79150" y1="58887" x2="84570" y2="57031"/>
                        <a14:foregroundMark x1="78662" y1="59277" x2="86865" y2="59668"/>
                        <a14:foregroundMark x1="86084" y1="60400" x2="85303" y2="54443"/>
                        <a14:foregroundMark x1="64600" y1="37598" x2="75391" y2="35400"/>
                        <a14:foregroundMark x1="75391" y1="35498" x2="75098" y2="36621"/>
                        <a14:foregroundMark x1="73486" y1="34424" x2="63770" y2="35791"/>
                        <a14:foregroundMark x1="73389" y1="34717" x2="65283" y2="35889"/>
                        <a14:foregroundMark x1="74609" y1="33350" x2="67041" y2="35303"/>
                        <a14:foregroundMark x1="89355" y1="61768" x2="88672" y2="58789"/>
                        <a14:foregroundMark x1="88672" y1="58691" x2="90430" y2="61475"/>
                        <a14:foregroundMark x1="20117" y1="44238" x2="22363" y2="47021"/>
                        <a14:foregroundMark x1="18604" y1="52148" x2="20508" y2="4580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9220" y="-429528"/>
            <a:ext cx="1738564" cy="1738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77778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4639C62-C9BC-AF57-F7AA-0A227820BA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1040" y="274973"/>
            <a:ext cx="5321214" cy="684503"/>
          </a:xfrm>
        </p:spPr>
        <p:txBody>
          <a:bodyPr>
            <a:normAutofit/>
          </a:bodyPr>
          <a:lstStyle/>
          <a:p>
            <a:r>
              <a:rPr lang="en-US" sz="3200" b="1" u="sng" dirty="0">
                <a:solidFill>
                  <a:srgbClr val="00B050"/>
                </a:solidFill>
                <a:latin typeface="TH SarabunPSK" panose="020B0502040204020203" pitchFamily="34" charset="-34"/>
                <a:cs typeface="TH SarabunPSK" panose="020B0502040204020203" pitchFamily="34" charset="-34"/>
              </a:rPr>
              <a:t>Design UI C# for Load Image and Save</a:t>
            </a:r>
            <a:endParaRPr lang="en-US" sz="3200" b="1" u="sng" dirty="0">
              <a:latin typeface="TH SarabunPSK" panose="020B0502040204020203" pitchFamily="34" charset="-34"/>
              <a:cs typeface="TH SarabunPSK" panose="020B0502040204020203" pitchFamily="34" charset="-34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FA81B58-C0AA-34B8-D6D6-EC7FE4224C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966" y="1036749"/>
            <a:ext cx="11230407" cy="53704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8B0CFA3-3403-EC3D-4E54-821896377123}"/>
              </a:ext>
            </a:extLst>
          </p:cNvPr>
          <p:cNvSpPr/>
          <p:nvPr/>
        </p:nvSpPr>
        <p:spPr>
          <a:xfrm>
            <a:off x="2214666" y="1242811"/>
            <a:ext cx="6401299" cy="289774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EE7488A-315C-C46F-5FDA-98EDC5AC5FD3}"/>
              </a:ext>
            </a:extLst>
          </p:cNvPr>
          <p:cNvSpPr txBox="1"/>
          <p:nvPr/>
        </p:nvSpPr>
        <p:spPr>
          <a:xfrm>
            <a:off x="6424344" y="3601620"/>
            <a:ext cx="21079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  <a:highlight>
                  <a:srgbClr val="FFFF00"/>
                </a:highlight>
                <a:latin typeface="TH SarabunPSK" panose="020B0502040204020203" pitchFamily="34" charset="-34"/>
                <a:cs typeface="TH SarabunPSK" panose="020B0502040204020203" pitchFamily="34" charset="-34"/>
              </a:rPr>
              <a:t>UI Design Form1.cs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1905D4-4338-C29B-4CF8-3D470933A6DC}"/>
              </a:ext>
            </a:extLst>
          </p:cNvPr>
          <p:cNvSpPr txBox="1"/>
          <p:nvPr/>
        </p:nvSpPr>
        <p:spPr>
          <a:xfrm>
            <a:off x="9397634" y="2904186"/>
            <a:ext cx="152365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  <a:highlight>
                  <a:srgbClr val="FFFF00"/>
                </a:highlight>
                <a:latin typeface="TH SarabunPSK" panose="020B0502040204020203" pitchFamily="34" charset="-34"/>
                <a:cs typeface="TH SarabunPSK" panose="020B0502040204020203" pitchFamily="34" charset="-34"/>
              </a:rPr>
              <a:t>Properties UI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D06DBF-BC02-9774-EC82-FE9C7AC09DBE}"/>
              </a:ext>
            </a:extLst>
          </p:cNvPr>
          <p:cNvSpPr txBox="1"/>
          <p:nvPr/>
        </p:nvSpPr>
        <p:spPr>
          <a:xfrm>
            <a:off x="627627" y="2740881"/>
            <a:ext cx="146826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  <a:highlight>
                  <a:srgbClr val="FFFF00"/>
                </a:highlight>
                <a:latin typeface="TH SarabunPSK" panose="020B0502040204020203" pitchFamily="34" charset="-34"/>
                <a:cs typeface="TH SarabunPSK" panose="020B0502040204020203" pitchFamily="34" charset="-34"/>
              </a:rPr>
              <a:t>Tools Design</a:t>
            </a:r>
          </a:p>
        </p:txBody>
      </p:sp>
      <p:pic>
        <p:nvPicPr>
          <p:cNvPr id="13" name="Picture 2" descr="B.Eng. Robotics and AI Engineering (Internation Program) - KMITL Curriculum">
            <a:extLst>
              <a:ext uri="{FF2B5EF4-FFF2-40B4-BE49-F238E27FC236}">
                <a16:creationId xmlns:a16="http://schemas.microsoft.com/office/drawing/2014/main" id="{56D5D211-36E9-E299-78B3-6EEA0555A1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61" b="89893" l="5762" r="90430">
                        <a14:foregroundMark x1="54492" y1="58398" x2="54492" y2="58398"/>
                        <a14:foregroundMark x1="67773" y1="58203" x2="67773" y2="58203"/>
                        <a14:foregroundMark x1="78857" y1="56738" x2="78857" y2="56738"/>
                        <a14:foregroundMark x1="19922" y1="48584" x2="19922" y2="48584"/>
                        <a14:foregroundMark x1="9229" y1="35596" x2="9229" y2="35596"/>
                        <a14:foregroundMark x1="5762" y1="29492" x2="5762" y2="29492"/>
                        <a14:foregroundMark x1="19727" y1="49268" x2="19727" y2="49268"/>
                        <a14:foregroundMark x1="17529" y1="45508" x2="82324" y2="60156"/>
                        <a14:foregroundMark x1="82324" y1="60156" x2="84473" y2="57129"/>
                        <a14:foregroundMark x1="82910" y1="58398" x2="65674" y2="55811"/>
                        <a14:foregroundMark x1="35352" y1="49805" x2="35547" y2="45313"/>
                        <a14:foregroundMark x1="32471" y1="45117" x2="40625" y2="46631"/>
                        <a14:foregroundMark x1="48047" y1="48682" x2="63965" y2="49365"/>
                        <a14:foregroundMark x1="48828" y1="51367" x2="57471" y2="56494"/>
                        <a14:foregroundMark x1="52002" y1="59277" x2="65771" y2="59082"/>
                        <a14:foregroundMark x1="65479" y1="58594" x2="76563" y2="59277"/>
                        <a14:foregroundMark x1="76758" y1="57617" x2="76855" y2="54932"/>
                        <a14:foregroundMark x1="76270" y1="59277" x2="79150" y2="55127"/>
                        <a14:foregroundMark x1="82227" y1="54443" x2="83887" y2="58984"/>
                        <a14:foregroundMark x1="79150" y1="58887" x2="84570" y2="57031"/>
                        <a14:foregroundMark x1="78662" y1="59277" x2="86865" y2="59668"/>
                        <a14:foregroundMark x1="86084" y1="60400" x2="85303" y2="54443"/>
                        <a14:foregroundMark x1="64600" y1="37598" x2="75391" y2="35400"/>
                        <a14:foregroundMark x1="75391" y1="35498" x2="75098" y2="36621"/>
                        <a14:foregroundMark x1="73486" y1="34424" x2="63770" y2="35791"/>
                        <a14:foregroundMark x1="73389" y1="34717" x2="65283" y2="35889"/>
                        <a14:foregroundMark x1="74609" y1="33350" x2="67041" y2="35303"/>
                        <a14:foregroundMark x1="89355" y1="61768" x2="88672" y2="58789"/>
                        <a14:foregroundMark x1="88672" y1="58691" x2="90430" y2="61475"/>
                        <a14:foregroundMark x1="20117" y1="44238" x2="22363" y2="47021"/>
                        <a14:foregroundMark x1="18604" y1="52148" x2="20508" y2="4580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9220" y="-429528"/>
            <a:ext cx="1738564" cy="1738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16533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4D16536-631B-4365-A71C-CA7A244B07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77" y="930678"/>
            <a:ext cx="11666601" cy="4996643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A4FB037-3F26-09EF-9934-FF2083ECCC4E}"/>
              </a:ext>
            </a:extLst>
          </p:cNvPr>
          <p:cNvCxnSpPr>
            <a:cxnSpLocks/>
          </p:cNvCxnSpPr>
          <p:nvPr/>
        </p:nvCxnSpPr>
        <p:spPr>
          <a:xfrm flipV="1">
            <a:off x="444322" y="627354"/>
            <a:ext cx="1243061" cy="606648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B3E77F1-E58D-5F47-4398-8EAC2CB63ACE}"/>
              </a:ext>
            </a:extLst>
          </p:cNvPr>
          <p:cNvSpPr txBox="1"/>
          <p:nvPr/>
        </p:nvSpPr>
        <p:spPr>
          <a:xfrm>
            <a:off x="1634599" y="396521"/>
            <a:ext cx="102018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latin typeface="TH SarabunPSK" panose="020B0502040204020203" pitchFamily="34" charset="-34"/>
                <a:cs typeface="TH SarabunPSK" panose="020B0502040204020203" pitchFamily="34" charset="-34"/>
              </a:rPr>
              <a:t>Find Object UI : </a:t>
            </a:r>
            <a:r>
              <a:rPr lang="en-US" sz="2400" b="1" dirty="0">
                <a:solidFill>
                  <a:srgbClr val="00B050"/>
                </a:solidFill>
                <a:latin typeface="TH SarabunPSK" panose="020B0502040204020203" pitchFamily="34" charset="-34"/>
                <a:cs typeface="TH SarabunPSK" panose="020B0502040204020203" pitchFamily="34" charset="-34"/>
              </a:rPr>
              <a:t>PictureBox , OpenFileDialog , </a:t>
            </a:r>
            <a:r>
              <a:rPr lang="en-US" sz="2400" b="1" dirty="0" err="1">
                <a:solidFill>
                  <a:srgbClr val="00B050"/>
                </a:solidFill>
                <a:latin typeface="TH SarabunPSK" panose="020B0502040204020203" pitchFamily="34" charset="-34"/>
                <a:cs typeface="TH SarabunPSK" panose="020B0502040204020203" pitchFamily="34" charset="-34"/>
              </a:rPr>
              <a:t>SaveFileDialog</a:t>
            </a:r>
            <a:endParaRPr lang="en-US" sz="2400" b="1" dirty="0">
              <a:solidFill>
                <a:srgbClr val="00B050"/>
              </a:solidFill>
              <a:latin typeface="TH SarabunPSK" panose="020B0502040204020203" pitchFamily="34" charset="-34"/>
              <a:cs typeface="TH SarabunPSK" panose="020B0502040204020203" pitchFamily="34" charset="-34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9AB2C69-64F7-CCF4-1A41-6F5AA119FB65}"/>
              </a:ext>
            </a:extLst>
          </p:cNvPr>
          <p:cNvSpPr/>
          <p:nvPr/>
        </p:nvSpPr>
        <p:spPr>
          <a:xfrm>
            <a:off x="976459" y="271066"/>
            <a:ext cx="476518" cy="481743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B979BB4-5483-61C0-A947-EE2F5B3566F7}"/>
              </a:ext>
            </a:extLst>
          </p:cNvPr>
          <p:cNvSpPr/>
          <p:nvPr/>
        </p:nvSpPr>
        <p:spPr>
          <a:xfrm>
            <a:off x="1634599" y="1778316"/>
            <a:ext cx="476518" cy="481743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DAA24F3-88F3-34AC-F07A-4BA401CCD630}"/>
              </a:ext>
            </a:extLst>
          </p:cNvPr>
          <p:cNvSpPr txBox="1"/>
          <p:nvPr/>
        </p:nvSpPr>
        <p:spPr>
          <a:xfrm>
            <a:off x="811480" y="3767860"/>
            <a:ext cx="293310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C000"/>
                </a:solidFill>
                <a:latin typeface="TH SarabunPSK" panose="020B0502040204020203" pitchFamily="34" charset="-34"/>
                <a:cs typeface="TH SarabunPSK" panose="020B0502040204020203" pitchFamily="34" charset="-34"/>
              </a:rPr>
              <a:t>Move Object drag and drop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5B8213E-262E-3EEF-AF23-626334E3611D}"/>
              </a:ext>
            </a:extLst>
          </p:cNvPr>
          <p:cNvCxnSpPr>
            <a:cxnSpLocks/>
          </p:cNvCxnSpPr>
          <p:nvPr/>
        </p:nvCxnSpPr>
        <p:spPr>
          <a:xfrm>
            <a:off x="1086678" y="1632346"/>
            <a:ext cx="1888341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BEA50066-997F-7BC2-ADE2-88D33FEA7AB8}"/>
              </a:ext>
            </a:extLst>
          </p:cNvPr>
          <p:cNvSpPr/>
          <p:nvPr/>
        </p:nvSpPr>
        <p:spPr>
          <a:xfrm>
            <a:off x="8662450" y="3603357"/>
            <a:ext cx="476518" cy="481743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417C183-A822-2282-0D7F-D354F27568E7}"/>
              </a:ext>
            </a:extLst>
          </p:cNvPr>
          <p:cNvSpPr txBox="1"/>
          <p:nvPr/>
        </p:nvSpPr>
        <p:spPr>
          <a:xfrm>
            <a:off x="9052829" y="3623435"/>
            <a:ext cx="293310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highlight>
                  <a:srgbClr val="FFFF00"/>
                </a:highlight>
                <a:latin typeface="TH SarabunPSK" panose="020B0502040204020203" pitchFamily="34" charset="-34"/>
                <a:cs typeface="TH SarabunPSK" panose="020B0502040204020203" pitchFamily="34" charset="-34"/>
              </a:rPr>
              <a:t>Config Properties Object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552DDE1-86E5-8093-C829-551037F5CA37}"/>
              </a:ext>
            </a:extLst>
          </p:cNvPr>
          <p:cNvSpPr/>
          <p:nvPr/>
        </p:nvSpPr>
        <p:spPr>
          <a:xfrm>
            <a:off x="8814571" y="4085100"/>
            <a:ext cx="2933107" cy="178561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1803C3D-960C-7885-93F1-E64278803EF4}"/>
              </a:ext>
            </a:extLst>
          </p:cNvPr>
          <p:cNvSpPr/>
          <p:nvPr/>
        </p:nvSpPr>
        <p:spPr>
          <a:xfrm>
            <a:off x="102549" y="1511120"/>
            <a:ext cx="960017" cy="20549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" descr="B.Eng. Robotics and AI Engineering (Internation Program) - KMITL Curriculum">
            <a:extLst>
              <a:ext uri="{FF2B5EF4-FFF2-40B4-BE49-F238E27FC236}">
                <a16:creationId xmlns:a16="http://schemas.microsoft.com/office/drawing/2014/main" id="{BF44F6F2-B891-95DC-22B4-57B9234B5B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61" b="89893" l="5762" r="90430">
                        <a14:foregroundMark x1="54492" y1="58398" x2="54492" y2="58398"/>
                        <a14:foregroundMark x1="67773" y1="58203" x2="67773" y2="58203"/>
                        <a14:foregroundMark x1="78857" y1="56738" x2="78857" y2="56738"/>
                        <a14:foregroundMark x1="19922" y1="48584" x2="19922" y2="48584"/>
                        <a14:foregroundMark x1="9229" y1="35596" x2="9229" y2="35596"/>
                        <a14:foregroundMark x1="5762" y1="29492" x2="5762" y2="29492"/>
                        <a14:foregroundMark x1="19727" y1="49268" x2="19727" y2="49268"/>
                        <a14:foregroundMark x1="17529" y1="45508" x2="82324" y2="60156"/>
                        <a14:foregroundMark x1="82324" y1="60156" x2="84473" y2="57129"/>
                        <a14:foregroundMark x1="82910" y1="58398" x2="65674" y2="55811"/>
                        <a14:foregroundMark x1="35352" y1="49805" x2="35547" y2="45313"/>
                        <a14:foregroundMark x1="32471" y1="45117" x2="40625" y2="46631"/>
                        <a14:foregroundMark x1="48047" y1="48682" x2="63965" y2="49365"/>
                        <a14:foregroundMark x1="48828" y1="51367" x2="57471" y2="56494"/>
                        <a14:foregroundMark x1="52002" y1="59277" x2="65771" y2="59082"/>
                        <a14:foregroundMark x1="65479" y1="58594" x2="76563" y2="59277"/>
                        <a14:foregroundMark x1="76758" y1="57617" x2="76855" y2="54932"/>
                        <a14:foregroundMark x1="76270" y1="59277" x2="79150" y2="55127"/>
                        <a14:foregroundMark x1="82227" y1="54443" x2="83887" y2="58984"/>
                        <a14:foregroundMark x1="79150" y1="58887" x2="84570" y2="57031"/>
                        <a14:foregroundMark x1="78662" y1="59277" x2="86865" y2="59668"/>
                        <a14:foregroundMark x1="86084" y1="60400" x2="85303" y2="54443"/>
                        <a14:foregroundMark x1="64600" y1="37598" x2="75391" y2="35400"/>
                        <a14:foregroundMark x1="75391" y1="35498" x2="75098" y2="36621"/>
                        <a14:foregroundMark x1="73486" y1="34424" x2="63770" y2="35791"/>
                        <a14:foregroundMark x1="73389" y1="34717" x2="65283" y2="35889"/>
                        <a14:foregroundMark x1="74609" y1="33350" x2="67041" y2="35303"/>
                        <a14:foregroundMark x1="89355" y1="61768" x2="88672" y2="58789"/>
                        <a14:foregroundMark x1="88672" y1="58691" x2="90430" y2="61475"/>
                        <a14:foregroundMark x1="20117" y1="44238" x2="22363" y2="47021"/>
                        <a14:foregroundMark x1="18604" y1="52148" x2="20508" y2="4580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9220" y="-429528"/>
            <a:ext cx="1738564" cy="1738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76684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9514DB1-5570-D96E-4111-9D14C00241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756" y="968282"/>
            <a:ext cx="5588287" cy="360063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A1E2D4C-930E-A15C-980F-D725BD858DB3}"/>
              </a:ext>
            </a:extLst>
          </p:cNvPr>
          <p:cNvSpPr/>
          <p:nvPr/>
        </p:nvSpPr>
        <p:spPr>
          <a:xfrm>
            <a:off x="2044699" y="3651250"/>
            <a:ext cx="806451" cy="43815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F50C24E-1E3B-386D-8738-3F418694D7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4407" y="969811"/>
            <a:ext cx="6028072" cy="2968743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152081A-B3CB-3D0E-4020-4750EF3C4027}"/>
              </a:ext>
            </a:extLst>
          </p:cNvPr>
          <p:cNvCxnSpPr>
            <a:cxnSpLocks/>
          </p:cNvCxnSpPr>
          <p:nvPr/>
        </p:nvCxnSpPr>
        <p:spPr>
          <a:xfrm flipV="1">
            <a:off x="2730500" y="2971800"/>
            <a:ext cx="4705350" cy="9144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9FCC394-455B-C5E0-D25F-D168A0092D95}"/>
              </a:ext>
            </a:extLst>
          </p:cNvPr>
          <p:cNvSpPr txBox="1"/>
          <p:nvPr/>
        </p:nvSpPr>
        <p:spPr>
          <a:xfrm>
            <a:off x="3451537" y="3769668"/>
            <a:ext cx="389541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  <a:highlight>
                  <a:srgbClr val="FFFF00"/>
                </a:highlight>
                <a:latin typeface="TH SarabunPSK" panose="020B0502040204020203" pitchFamily="34" charset="-34"/>
                <a:cs typeface="TH SarabunPSK" panose="020B0502040204020203" pitchFamily="34" charset="-34"/>
              </a:rPr>
              <a:t>[Double Click] </a:t>
            </a:r>
            <a:r>
              <a:rPr lang="en-US" sz="2400" b="1" dirty="0">
                <a:highlight>
                  <a:srgbClr val="FFFF00"/>
                </a:highlight>
                <a:latin typeface="TH SarabunPSK" panose="020B0502040204020203" pitchFamily="34" charset="-34"/>
                <a:cs typeface="TH SarabunPSK" panose="020B0502040204020203" pitchFamily="34" charset="-34"/>
              </a:rPr>
              <a:t>Button </a:t>
            </a:r>
            <a:r>
              <a:rPr lang="en-US" sz="2400" b="1" dirty="0">
                <a:solidFill>
                  <a:srgbClr val="FF0000"/>
                </a:solidFill>
                <a:highlight>
                  <a:srgbClr val="FFFF00"/>
                </a:highlight>
                <a:latin typeface="TH SarabunPSK" panose="020B0502040204020203" pitchFamily="34" charset="-34"/>
                <a:cs typeface="TH SarabunPSK" panose="020B0502040204020203" pitchFamily="34" charset="-34"/>
              </a:rPr>
              <a:t>Go to Code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7FA937A-A22E-DFBA-FC3A-932DC0F23ABC}"/>
              </a:ext>
            </a:extLst>
          </p:cNvPr>
          <p:cNvSpPr txBox="1"/>
          <p:nvPr/>
        </p:nvSpPr>
        <p:spPr>
          <a:xfrm>
            <a:off x="1700480" y="5010152"/>
            <a:ext cx="38938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latin typeface="TH SarabunPSK" panose="020B0502040204020203" pitchFamily="34" charset="-34"/>
                <a:cs typeface="TH SarabunPSK" panose="020B0502040204020203" pitchFamily="34" charset="-34"/>
              </a:rPr>
              <a:t>Action for Button </a:t>
            </a:r>
            <a:r>
              <a:rPr lang="en-US" sz="2400" b="1" dirty="0">
                <a:solidFill>
                  <a:srgbClr val="FF0000"/>
                </a:solidFill>
                <a:highlight>
                  <a:srgbClr val="FFFF00"/>
                </a:highlight>
                <a:latin typeface="TH SarabunPSK" panose="020B0502040204020203" pitchFamily="34" charset="-34"/>
                <a:cs typeface="TH SarabunPSK" panose="020B0502040204020203" pitchFamily="34" charset="-34"/>
              </a:rPr>
              <a:t>Properties</a:t>
            </a:r>
            <a:endParaRPr lang="en-US" sz="2400" b="1" dirty="0">
              <a:solidFill>
                <a:srgbClr val="FF0000"/>
              </a:solidFill>
              <a:latin typeface="TH SarabunPSK" panose="020B0502040204020203" pitchFamily="34" charset="-34"/>
              <a:cs typeface="TH SarabunPSK" panose="020B0502040204020203" pitchFamily="34" charset="-34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3BAB919-39F6-C97E-B431-DA65C16EF9EC}"/>
              </a:ext>
            </a:extLst>
          </p:cNvPr>
          <p:cNvCxnSpPr>
            <a:cxnSpLocks/>
          </p:cNvCxnSpPr>
          <p:nvPr/>
        </p:nvCxnSpPr>
        <p:spPr>
          <a:xfrm>
            <a:off x="4051300" y="4112494"/>
            <a:ext cx="0" cy="89130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D0D4FD5-E4EB-E7F2-E1DD-5ED463E9100E}"/>
              </a:ext>
            </a:extLst>
          </p:cNvPr>
          <p:cNvCxnSpPr>
            <a:cxnSpLocks/>
          </p:cNvCxnSpPr>
          <p:nvPr/>
        </p:nvCxnSpPr>
        <p:spPr>
          <a:xfrm>
            <a:off x="5399243" y="4123263"/>
            <a:ext cx="0" cy="121812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FF58BC30-55E3-874D-4813-BC7C18459438}"/>
              </a:ext>
            </a:extLst>
          </p:cNvPr>
          <p:cNvSpPr txBox="1"/>
          <p:nvPr/>
        </p:nvSpPr>
        <p:spPr>
          <a:xfrm>
            <a:off x="3973780" y="5537146"/>
            <a:ext cx="38938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latin typeface="TH SarabunPSK" panose="020B0502040204020203" pitchFamily="34" charset="-34"/>
                <a:cs typeface="TH SarabunPSK" panose="020B0502040204020203" pitchFamily="34" charset="-34"/>
              </a:rPr>
              <a:t>Object </a:t>
            </a:r>
            <a:r>
              <a:rPr lang="en-US" sz="2400" b="1" dirty="0">
                <a:solidFill>
                  <a:srgbClr val="FF0000"/>
                </a:solidFill>
                <a:highlight>
                  <a:srgbClr val="FFFF00"/>
                </a:highlight>
                <a:latin typeface="TH SarabunPSK" panose="020B0502040204020203" pitchFamily="34" charset="-34"/>
                <a:cs typeface="TH SarabunPSK" panose="020B0502040204020203" pitchFamily="34" charset="-34"/>
              </a:rPr>
              <a:t>Toolbox UI</a:t>
            </a:r>
            <a:endParaRPr lang="en-US" sz="2400" b="1" dirty="0">
              <a:solidFill>
                <a:srgbClr val="FF0000"/>
              </a:solidFill>
              <a:latin typeface="TH SarabunPSK" panose="020B0502040204020203" pitchFamily="34" charset="-34"/>
              <a:cs typeface="TH SarabunPSK" panose="020B0502040204020203" pitchFamily="34" charset="-34"/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FC46DCE-9FE6-1112-6904-64AD9D4C74CC}"/>
              </a:ext>
            </a:extLst>
          </p:cNvPr>
          <p:cNvCxnSpPr>
            <a:cxnSpLocks/>
          </p:cNvCxnSpPr>
          <p:nvPr/>
        </p:nvCxnSpPr>
        <p:spPr>
          <a:xfrm>
            <a:off x="6650193" y="4112494"/>
            <a:ext cx="0" cy="206275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CFC69B95-B0DE-E107-9922-A3D77336BDF8}"/>
              </a:ext>
            </a:extLst>
          </p:cNvPr>
          <p:cNvSpPr txBox="1"/>
          <p:nvPr/>
        </p:nvSpPr>
        <p:spPr>
          <a:xfrm>
            <a:off x="5173930" y="6175250"/>
            <a:ext cx="38938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latin typeface="TH SarabunPSK" panose="020B0502040204020203" pitchFamily="34" charset="-34"/>
                <a:cs typeface="TH SarabunPSK" panose="020B0502040204020203" pitchFamily="34" charset="-34"/>
              </a:rPr>
              <a:t>Code </a:t>
            </a:r>
            <a:r>
              <a:rPr lang="en-US" sz="2400" b="1" dirty="0">
                <a:solidFill>
                  <a:srgbClr val="FF0000"/>
                </a:solidFill>
                <a:highlight>
                  <a:srgbClr val="FFFF00"/>
                </a:highlight>
                <a:latin typeface="TH SarabunPSK" panose="020B0502040204020203" pitchFamily="34" charset="-34"/>
                <a:cs typeface="TH SarabunPSK" panose="020B0502040204020203" pitchFamily="34" charset="-34"/>
              </a:rPr>
              <a:t>Function Object</a:t>
            </a:r>
            <a:endParaRPr lang="en-US" sz="2400" b="1" dirty="0">
              <a:solidFill>
                <a:srgbClr val="FF0000"/>
              </a:solidFill>
              <a:latin typeface="TH SarabunPSK" panose="020B0502040204020203" pitchFamily="34" charset="-34"/>
              <a:cs typeface="TH SarabunPSK" panose="020B0502040204020203" pitchFamily="34" charset="-34"/>
            </a:endParaRP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797460D-70F8-2AD1-F7C1-05BFD3014D3B}"/>
              </a:ext>
            </a:extLst>
          </p:cNvPr>
          <p:cNvCxnSpPr>
            <a:cxnSpLocks/>
          </p:cNvCxnSpPr>
          <p:nvPr/>
        </p:nvCxnSpPr>
        <p:spPr>
          <a:xfrm>
            <a:off x="8694893" y="1459262"/>
            <a:ext cx="938057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836EEDB0-EB15-C29E-D9D1-0B5245BAE505}"/>
              </a:ext>
            </a:extLst>
          </p:cNvPr>
          <p:cNvSpPr/>
          <p:nvPr/>
        </p:nvSpPr>
        <p:spPr>
          <a:xfrm>
            <a:off x="6999800" y="1253237"/>
            <a:ext cx="1695093" cy="43814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B40C437-17C1-1493-9D38-B3050348C96E}"/>
              </a:ext>
            </a:extLst>
          </p:cNvPr>
          <p:cNvSpPr txBox="1"/>
          <p:nvPr/>
        </p:nvSpPr>
        <p:spPr>
          <a:xfrm>
            <a:off x="9580830" y="1253237"/>
            <a:ext cx="14554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highlight>
                  <a:srgbClr val="FFFF00"/>
                </a:highlight>
                <a:latin typeface="TH SarabunPSK" panose="020B0502040204020203" pitchFamily="34" charset="-34"/>
                <a:cs typeface="TH SarabunPSK" panose="020B0502040204020203" pitchFamily="34" charset="-34"/>
              </a:rPr>
              <a:t>Add Library</a:t>
            </a:r>
            <a:endParaRPr lang="en-US" sz="2400" b="1" dirty="0">
              <a:solidFill>
                <a:srgbClr val="FF0000"/>
              </a:solidFill>
              <a:latin typeface="TH SarabunPSK" panose="020B0502040204020203" pitchFamily="34" charset="-34"/>
              <a:cs typeface="TH SarabunPSK" panose="020B0502040204020203" pitchFamily="34" charset="-34"/>
            </a:endParaRPr>
          </a:p>
        </p:txBody>
      </p:sp>
      <p:pic>
        <p:nvPicPr>
          <p:cNvPr id="34" name="Picture 2" descr="B.Eng. Robotics and AI Engineering (Internation Program) - KMITL Curriculum">
            <a:extLst>
              <a:ext uri="{FF2B5EF4-FFF2-40B4-BE49-F238E27FC236}">
                <a16:creationId xmlns:a16="http://schemas.microsoft.com/office/drawing/2014/main" id="{D2EDFD9D-D11F-3F46-F64F-8171035D8D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61" b="89893" l="5762" r="90430">
                        <a14:foregroundMark x1="54492" y1="58398" x2="54492" y2="58398"/>
                        <a14:foregroundMark x1="67773" y1="58203" x2="67773" y2="58203"/>
                        <a14:foregroundMark x1="78857" y1="56738" x2="78857" y2="56738"/>
                        <a14:foregroundMark x1="19922" y1="48584" x2="19922" y2="48584"/>
                        <a14:foregroundMark x1="9229" y1="35596" x2="9229" y2="35596"/>
                        <a14:foregroundMark x1="5762" y1="29492" x2="5762" y2="29492"/>
                        <a14:foregroundMark x1="19727" y1="49268" x2="19727" y2="49268"/>
                        <a14:foregroundMark x1="17529" y1="45508" x2="82324" y2="60156"/>
                        <a14:foregroundMark x1="82324" y1="60156" x2="84473" y2="57129"/>
                        <a14:foregroundMark x1="82910" y1="58398" x2="65674" y2="55811"/>
                        <a14:foregroundMark x1="35352" y1="49805" x2="35547" y2="45313"/>
                        <a14:foregroundMark x1="32471" y1="45117" x2="40625" y2="46631"/>
                        <a14:foregroundMark x1="48047" y1="48682" x2="63965" y2="49365"/>
                        <a14:foregroundMark x1="48828" y1="51367" x2="57471" y2="56494"/>
                        <a14:foregroundMark x1="52002" y1="59277" x2="65771" y2="59082"/>
                        <a14:foregroundMark x1="65479" y1="58594" x2="76563" y2="59277"/>
                        <a14:foregroundMark x1="76758" y1="57617" x2="76855" y2="54932"/>
                        <a14:foregroundMark x1="76270" y1="59277" x2="79150" y2="55127"/>
                        <a14:foregroundMark x1="82227" y1="54443" x2="83887" y2="58984"/>
                        <a14:foregroundMark x1="79150" y1="58887" x2="84570" y2="57031"/>
                        <a14:foregroundMark x1="78662" y1="59277" x2="86865" y2="59668"/>
                        <a14:foregroundMark x1="86084" y1="60400" x2="85303" y2="54443"/>
                        <a14:foregroundMark x1="64600" y1="37598" x2="75391" y2="35400"/>
                        <a14:foregroundMark x1="75391" y1="35498" x2="75098" y2="36621"/>
                        <a14:foregroundMark x1="73486" y1="34424" x2="63770" y2="35791"/>
                        <a14:foregroundMark x1="73389" y1="34717" x2="65283" y2="35889"/>
                        <a14:foregroundMark x1="74609" y1="33350" x2="67041" y2="35303"/>
                        <a14:foregroundMark x1="89355" y1="61768" x2="88672" y2="58789"/>
                        <a14:foregroundMark x1="88672" y1="58691" x2="90430" y2="61475"/>
                        <a14:foregroundMark x1="20117" y1="44238" x2="22363" y2="47021"/>
                        <a14:foregroundMark x1="18604" y1="52148" x2="20508" y2="4580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9220" y="-429528"/>
            <a:ext cx="1738564" cy="1738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26026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FC1D2-E0F3-FCB8-F0B4-166E87DF8C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9450" y="371475"/>
            <a:ext cx="5257800" cy="523875"/>
          </a:xfrm>
        </p:spPr>
        <p:txBody>
          <a:bodyPr>
            <a:noAutofit/>
          </a:bodyPr>
          <a:lstStyle/>
          <a:p>
            <a:r>
              <a:rPr lang="en-US" sz="2800" b="1" dirty="0">
                <a:latin typeface="TH SarabunPSK" panose="020B0502040204020203" pitchFamily="34" charset="-34"/>
                <a:cs typeface="TH SarabunPSK" panose="020B0502040204020203" pitchFamily="34" charset="-34"/>
              </a:rPr>
              <a:t>Example Code Load and Save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516782-875E-1CC4-425E-396B55FE7B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8642" y="2559006"/>
            <a:ext cx="5162815" cy="309260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DAA3374-E40C-6B2B-5F5A-225E84BA161B}"/>
              </a:ext>
            </a:extLst>
          </p:cNvPr>
          <p:cNvSpPr txBox="1"/>
          <p:nvPr/>
        </p:nvSpPr>
        <p:spPr>
          <a:xfrm>
            <a:off x="8359771" y="3789803"/>
            <a:ext cx="198755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  <a:highlight>
                  <a:srgbClr val="FFFF00"/>
                </a:highlight>
                <a:latin typeface="TH SarabunPSK" panose="020B0502040204020203" pitchFamily="34" charset="-34"/>
                <a:cs typeface="TH SarabunPSK" panose="020B0502040204020203" pitchFamily="34" charset="-34"/>
              </a:rPr>
              <a:t>Complete Project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4988AED-EF1E-7772-D479-7325512086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9602" y="5032625"/>
            <a:ext cx="4256952" cy="166378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3EAFACD-B11E-0C07-D235-0218D53462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9602" y="3273418"/>
            <a:ext cx="4178515" cy="166378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758AE0B-F4F9-15F2-291E-B8F0E8A597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834" y="886000"/>
            <a:ext cx="3195697" cy="233970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1CE2117-C1D2-0D10-87A2-A0D41B291E88}"/>
              </a:ext>
            </a:extLst>
          </p:cNvPr>
          <p:cNvSpPr txBox="1"/>
          <p:nvPr/>
        </p:nvSpPr>
        <p:spPr>
          <a:xfrm>
            <a:off x="4428985" y="4523250"/>
            <a:ext cx="198755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  <a:highlight>
                  <a:srgbClr val="FFFF00"/>
                </a:highlight>
                <a:latin typeface="TH SarabunPSK" panose="020B0502040204020203" pitchFamily="34" charset="-34"/>
                <a:cs typeface="TH SarabunPSK" panose="020B0502040204020203" pitchFamily="34" charset="-34"/>
              </a:rPr>
              <a:t>Function Load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D3187A1-1CE7-4842-2A3F-94030D660B52}"/>
              </a:ext>
            </a:extLst>
          </p:cNvPr>
          <p:cNvSpPr txBox="1"/>
          <p:nvPr/>
        </p:nvSpPr>
        <p:spPr>
          <a:xfrm>
            <a:off x="4721085" y="6409401"/>
            <a:ext cx="198755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  <a:highlight>
                  <a:srgbClr val="FFFF00"/>
                </a:highlight>
                <a:latin typeface="TH SarabunPSK" panose="020B0502040204020203" pitchFamily="34" charset="-34"/>
                <a:cs typeface="TH SarabunPSK" panose="020B0502040204020203" pitchFamily="34" charset="-34"/>
              </a:rPr>
              <a:t>Function Save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3DD92F2-E138-B642-FA51-4B72BFE5BE7F}"/>
              </a:ext>
            </a:extLst>
          </p:cNvPr>
          <p:cNvSpPr txBox="1"/>
          <p:nvPr/>
        </p:nvSpPr>
        <p:spPr>
          <a:xfrm>
            <a:off x="1155556" y="1748008"/>
            <a:ext cx="198755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  <a:highlight>
                  <a:srgbClr val="FFFF00"/>
                </a:highlight>
                <a:latin typeface="TH SarabunPSK" panose="020B0502040204020203" pitchFamily="34" charset="-34"/>
                <a:cs typeface="TH SarabunPSK" panose="020B0502040204020203" pitchFamily="34" charset="-34"/>
              </a:rPr>
              <a:t>Add EmguCV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11B7705-9E73-204F-06FD-E1F29F5A3958}"/>
              </a:ext>
            </a:extLst>
          </p:cNvPr>
          <p:cNvCxnSpPr>
            <a:cxnSpLocks/>
          </p:cNvCxnSpPr>
          <p:nvPr/>
        </p:nvCxnSpPr>
        <p:spPr>
          <a:xfrm flipV="1">
            <a:off x="3143113" y="1498600"/>
            <a:ext cx="1577972" cy="166686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itle 1">
            <a:extLst>
              <a:ext uri="{FF2B5EF4-FFF2-40B4-BE49-F238E27FC236}">
                <a16:creationId xmlns:a16="http://schemas.microsoft.com/office/drawing/2014/main" id="{331784EE-BB1E-9D0E-1C81-C26640730E95}"/>
              </a:ext>
            </a:extLst>
          </p:cNvPr>
          <p:cNvSpPr txBox="1">
            <a:spLocks/>
          </p:cNvSpPr>
          <p:nvPr/>
        </p:nvSpPr>
        <p:spPr>
          <a:xfrm>
            <a:off x="4641849" y="1107995"/>
            <a:ext cx="4711701" cy="52387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>
                <a:solidFill>
                  <a:srgbClr val="FF0000"/>
                </a:solidFill>
                <a:latin typeface="TH SarabunPSK" panose="020B0502040204020203" pitchFamily="34" charset="-34"/>
                <a:cs typeface="TH SarabunPSK" panose="020B0502040204020203" pitchFamily="34" charset="-34"/>
              </a:rPr>
              <a:t>Add Variable for Frame </a:t>
            </a:r>
          </a:p>
          <a:p>
            <a:r>
              <a:rPr lang="en-US" sz="2000" b="1" dirty="0">
                <a:latin typeface="TH SarabunPSK" panose="020B0502040204020203" pitchFamily="34" charset="-34"/>
                <a:cs typeface="TH SarabunPSK" panose="020B0502040204020203" pitchFamily="34" charset="-34"/>
              </a:rPr>
              <a:t> Image&lt;</a:t>
            </a:r>
            <a:r>
              <a:rPr lang="en-US" sz="2000" b="1" dirty="0" err="1">
                <a:latin typeface="TH SarabunPSK" panose="020B0502040204020203" pitchFamily="34" charset="-34"/>
                <a:cs typeface="TH SarabunPSK" panose="020B0502040204020203" pitchFamily="34" charset="-34"/>
              </a:rPr>
              <a:t>Bgr</a:t>
            </a:r>
            <a:r>
              <a:rPr lang="en-US" sz="2000" b="1" dirty="0">
                <a:latin typeface="TH SarabunPSK" panose="020B0502040204020203" pitchFamily="34" charset="-34"/>
                <a:cs typeface="TH SarabunPSK" panose="020B0502040204020203" pitchFamily="34" charset="-34"/>
              </a:rPr>
              <a:t>, byte&gt; IMG  =&gt; Image frame BGR</a:t>
            </a:r>
          </a:p>
        </p:txBody>
      </p:sp>
      <p:pic>
        <p:nvPicPr>
          <p:cNvPr id="23" name="Picture 2" descr="B.Eng. Robotics and AI Engineering (Internation Program) - KMITL Curriculum">
            <a:extLst>
              <a:ext uri="{FF2B5EF4-FFF2-40B4-BE49-F238E27FC236}">
                <a16:creationId xmlns:a16="http://schemas.microsoft.com/office/drawing/2014/main" id="{15D6DF0C-C8B2-C6D5-A460-44D4EED0EA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961" b="89893" l="5762" r="90430">
                        <a14:foregroundMark x1="54492" y1="58398" x2="54492" y2="58398"/>
                        <a14:foregroundMark x1="67773" y1="58203" x2="67773" y2="58203"/>
                        <a14:foregroundMark x1="78857" y1="56738" x2="78857" y2="56738"/>
                        <a14:foregroundMark x1="19922" y1="48584" x2="19922" y2="48584"/>
                        <a14:foregroundMark x1="9229" y1="35596" x2="9229" y2="35596"/>
                        <a14:foregroundMark x1="5762" y1="29492" x2="5762" y2="29492"/>
                        <a14:foregroundMark x1="19727" y1="49268" x2="19727" y2="49268"/>
                        <a14:foregroundMark x1="17529" y1="45508" x2="82324" y2="60156"/>
                        <a14:foregroundMark x1="82324" y1="60156" x2="84473" y2="57129"/>
                        <a14:foregroundMark x1="82910" y1="58398" x2="65674" y2="55811"/>
                        <a14:foregroundMark x1="35352" y1="49805" x2="35547" y2="45313"/>
                        <a14:foregroundMark x1="32471" y1="45117" x2="40625" y2="46631"/>
                        <a14:foregroundMark x1="48047" y1="48682" x2="63965" y2="49365"/>
                        <a14:foregroundMark x1="48828" y1="51367" x2="57471" y2="56494"/>
                        <a14:foregroundMark x1="52002" y1="59277" x2="65771" y2="59082"/>
                        <a14:foregroundMark x1="65479" y1="58594" x2="76563" y2="59277"/>
                        <a14:foregroundMark x1="76758" y1="57617" x2="76855" y2="54932"/>
                        <a14:foregroundMark x1="76270" y1="59277" x2="79150" y2="55127"/>
                        <a14:foregroundMark x1="82227" y1="54443" x2="83887" y2="58984"/>
                        <a14:foregroundMark x1="79150" y1="58887" x2="84570" y2="57031"/>
                        <a14:foregroundMark x1="78662" y1="59277" x2="86865" y2="59668"/>
                        <a14:foregroundMark x1="86084" y1="60400" x2="85303" y2="54443"/>
                        <a14:foregroundMark x1="64600" y1="37598" x2="75391" y2="35400"/>
                        <a14:foregroundMark x1="75391" y1="35498" x2="75098" y2="36621"/>
                        <a14:foregroundMark x1="73486" y1="34424" x2="63770" y2="35791"/>
                        <a14:foregroundMark x1="73389" y1="34717" x2="65283" y2="35889"/>
                        <a14:foregroundMark x1="74609" y1="33350" x2="67041" y2="35303"/>
                        <a14:foregroundMark x1="89355" y1="61768" x2="88672" y2="58789"/>
                        <a14:foregroundMark x1="88672" y1="58691" x2="90430" y2="61475"/>
                        <a14:foregroundMark x1="20117" y1="44238" x2="22363" y2="47021"/>
                        <a14:foregroundMark x1="18604" y1="52148" x2="20508" y2="4580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9220" y="-429528"/>
            <a:ext cx="1738564" cy="1738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01204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5ECA9-9589-57C4-6292-01CD37BFF0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2013C4-C005-A1A5-4637-94344EDF80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9450" y="371475"/>
            <a:ext cx="5257800" cy="523875"/>
          </a:xfrm>
          <a:ln>
            <a:noFill/>
          </a:ln>
        </p:spPr>
        <p:txBody>
          <a:bodyPr>
            <a:no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FF0000"/>
                </a:solidFill>
                <a:latin typeface="TH SarabunPSK" panose="020B0502040204020203" pitchFamily="34" charset="-34"/>
                <a:cs typeface="TH SarabunPSK" panose="020B0502040204020203" pitchFamily="34" charset="-34"/>
              </a:rPr>
              <a:t>IF Error Code Load Image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2BC976-8925-6B58-00E9-03AC1675D7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057275"/>
            <a:ext cx="4007056" cy="2914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0709CC6-0A49-963F-B607-EEE77AF422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6562" y="105454"/>
            <a:ext cx="2816379" cy="55626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3100EDE2-BFD7-34AB-5C62-563F031BF67F}"/>
              </a:ext>
            </a:extLst>
          </p:cNvPr>
          <p:cNvSpPr txBox="1">
            <a:spLocks/>
          </p:cNvSpPr>
          <p:nvPr/>
        </p:nvSpPr>
        <p:spPr>
          <a:xfrm>
            <a:off x="7873797" y="5282750"/>
            <a:ext cx="6330950" cy="52387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buFont typeface="+mj-lt"/>
              <a:buAutoNum type="arabicPeriod"/>
            </a:pPr>
            <a:r>
              <a:rPr lang="en-US" sz="2000" b="1" dirty="0">
                <a:latin typeface="TH SarabunPSK" panose="020B0502040204020203" pitchFamily="34" charset="-34"/>
                <a:cs typeface="TH SarabunPSK" panose="020B0502040204020203" pitchFamily="34" charset="-34"/>
              </a:rPr>
              <a:t>Click right Project “Robotics Lab 3 A1”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b="1" dirty="0">
                <a:latin typeface="TH SarabunPSK" panose="020B0502040204020203" pitchFamily="34" charset="-34"/>
                <a:cs typeface="TH SarabunPSK" panose="020B0502040204020203" pitchFamily="34" charset="-34"/>
              </a:rPr>
              <a:t>Select Properties </a:t>
            </a:r>
            <a:r>
              <a:rPr lang="en-US" sz="2000" b="1" dirty="0">
                <a:solidFill>
                  <a:srgbClr val="FF0000"/>
                </a:solidFill>
                <a:latin typeface="TH SarabunPSK" panose="020B0502040204020203" pitchFamily="34" charset="-34"/>
                <a:cs typeface="TH SarabunPSK" panose="020B0502040204020203" pitchFamily="34" charset="-34"/>
              </a:rPr>
              <a:t>-&gt; Build -&gt; Platform x64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b="1" dirty="0">
                <a:latin typeface="TH SarabunPSK" panose="020B0502040204020203" pitchFamily="34" charset="-34"/>
                <a:cs typeface="TH SarabunPSK" panose="020B0502040204020203" pitchFamily="34" charset="-34"/>
              </a:rPr>
              <a:t>Ctrl+S </a:t>
            </a:r>
            <a:r>
              <a:rPr lang="en-US" sz="2000" b="1" dirty="0">
                <a:solidFill>
                  <a:srgbClr val="FF0000"/>
                </a:solidFill>
                <a:latin typeface="TH SarabunPSK" panose="020B0502040204020203" pitchFamily="34" charset="-34"/>
                <a:cs typeface="TH SarabunPSK" panose="020B0502040204020203" pitchFamily="34" charset="-34"/>
              </a:rPr>
              <a:t>(save Config)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b="1" dirty="0">
                <a:latin typeface="TH SarabunPSK" panose="020B0502040204020203" pitchFamily="34" charset="-34"/>
                <a:cs typeface="TH SarabunPSK" panose="020B0502040204020203" pitchFamily="34" charset="-34"/>
              </a:rPr>
              <a:t>Run Program again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2857956-C4F1-424A-1E1A-F7E6061E8DF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0038"/>
          <a:stretch/>
        </p:blipFill>
        <p:spPr>
          <a:xfrm>
            <a:off x="6183879" y="1151846"/>
            <a:ext cx="5836091" cy="334645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6C089AE-6C1C-8261-638B-D47DDCD3253F}"/>
              </a:ext>
            </a:extLst>
          </p:cNvPr>
          <p:cNvSpPr/>
          <p:nvPr/>
        </p:nvSpPr>
        <p:spPr>
          <a:xfrm>
            <a:off x="8616949" y="2692400"/>
            <a:ext cx="1003301" cy="19435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25C63F1-C57C-A90C-F6B6-0C4BC41C0F83}"/>
              </a:ext>
            </a:extLst>
          </p:cNvPr>
          <p:cNvCxnSpPr>
            <a:cxnSpLocks/>
          </p:cNvCxnSpPr>
          <p:nvPr/>
        </p:nvCxnSpPr>
        <p:spPr>
          <a:xfrm flipV="1">
            <a:off x="6096000" y="1670050"/>
            <a:ext cx="787400" cy="387032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99068D40-1E03-0EBB-123E-B5080C27816A}"/>
              </a:ext>
            </a:extLst>
          </p:cNvPr>
          <p:cNvSpPr/>
          <p:nvPr/>
        </p:nvSpPr>
        <p:spPr>
          <a:xfrm>
            <a:off x="5209308" y="879136"/>
            <a:ext cx="2258292" cy="17813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57B7374-4B58-752E-223A-8AF953AE8111}"/>
              </a:ext>
            </a:extLst>
          </p:cNvPr>
          <p:cNvSpPr txBox="1">
            <a:spLocks/>
          </p:cNvSpPr>
          <p:nvPr/>
        </p:nvSpPr>
        <p:spPr>
          <a:xfrm>
            <a:off x="142875" y="4228341"/>
            <a:ext cx="6330950" cy="52387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>
                <a:latin typeface="TH SarabunPSK" panose="020B0502040204020203" pitchFamily="34" charset="-34"/>
                <a:cs typeface="TH SarabunPSK" panose="020B0502040204020203" pitchFamily="34" charset="-34"/>
              </a:rPr>
              <a:t>Error Emgu use not support All platform build code </a:t>
            </a:r>
            <a:r>
              <a:rPr lang="en-US" sz="2000" b="1" dirty="0" err="1">
                <a:latin typeface="TH SarabunPSK" panose="020B0502040204020203" pitchFamily="34" charset="-34"/>
                <a:cs typeface="TH SarabunPSK" panose="020B0502040204020203" pitchFamily="34" charset="-34"/>
              </a:rPr>
              <a:t>dll</a:t>
            </a:r>
            <a:endParaRPr lang="en-US" sz="2000" b="1" dirty="0">
              <a:latin typeface="TH SarabunPSK" panose="020B0502040204020203" pitchFamily="34" charset="-34"/>
              <a:cs typeface="TH SarabunPSK" panose="020B0502040204020203" pitchFamily="34" charset="-34"/>
            </a:endParaRPr>
          </a:p>
        </p:txBody>
      </p:sp>
      <p:pic>
        <p:nvPicPr>
          <p:cNvPr id="15" name="Picture 2" descr="B.Eng. Robotics and AI Engineering (Internation Program) - KMITL Curriculum">
            <a:extLst>
              <a:ext uri="{FF2B5EF4-FFF2-40B4-BE49-F238E27FC236}">
                <a16:creationId xmlns:a16="http://schemas.microsoft.com/office/drawing/2014/main" id="{C51E1C2F-7F7C-FFD0-A129-FF2D1E497D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61" b="89893" l="5762" r="90430">
                        <a14:foregroundMark x1="54492" y1="58398" x2="54492" y2="58398"/>
                        <a14:foregroundMark x1="67773" y1="58203" x2="67773" y2="58203"/>
                        <a14:foregroundMark x1="78857" y1="56738" x2="78857" y2="56738"/>
                        <a14:foregroundMark x1="19922" y1="48584" x2="19922" y2="48584"/>
                        <a14:foregroundMark x1="9229" y1="35596" x2="9229" y2="35596"/>
                        <a14:foregroundMark x1="5762" y1="29492" x2="5762" y2="29492"/>
                        <a14:foregroundMark x1="19727" y1="49268" x2="19727" y2="49268"/>
                        <a14:foregroundMark x1="17529" y1="45508" x2="82324" y2="60156"/>
                        <a14:foregroundMark x1="82324" y1="60156" x2="84473" y2="57129"/>
                        <a14:foregroundMark x1="82910" y1="58398" x2="65674" y2="55811"/>
                        <a14:foregroundMark x1="35352" y1="49805" x2="35547" y2="45313"/>
                        <a14:foregroundMark x1="32471" y1="45117" x2="40625" y2="46631"/>
                        <a14:foregroundMark x1="48047" y1="48682" x2="63965" y2="49365"/>
                        <a14:foregroundMark x1="48828" y1="51367" x2="57471" y2="56494"/>
                        <a14:foregroundMark x1="52002" y1="59277" x2="65771" y2="59082"/>
                        <a14:foregroundMark x1="65479" y1="58594" x2="76563" y2="59277"/>
                        <a14:foregroundMark x1="76758" y1="57617" x2="76855" y2="54932"/>
                        <a14:foregroundMark x1="76270" y1="59277" x2="79150" y2="55127"/>
                        <a14:foregroundMark x1="82227" y1="54443" x2="83887" y2="58984"/>
                        <a14:foregroundMark x1="79150" y1="58887" x2="84570" y2="57031"/>
                        <a14:foregroundMark x1="78662" y1="59277" x2="86865" y2="59668"/>
                        <a14:foregroundMark x1="86084" y1="60400" x2="85303" y2="54443"/>
                        <a14:foregroundMark x1="64600" y1="37598" x2="75391" y2="35400"/>
                        <a14:foregroundMark x1="75391" y1="35498" x2="75098" y2="36621"/>
                        <a14:foregroundMark x1="73486" y1="34424" x2="63770" y2="35791"/>
                        <a14:foregroundMark x1="73389" y1="34717" x2="65283" y2="35889"/>
                        <a14:foregroundMark x1="74609" y1="33350" x2="67041" y2="35303"/>
                        <a14:foregroundMark x1="89355" y1="61768" x2="88672" y2="58789"/>
                        <a14:foregroundMark x1="88672" y1="58691" x2="90430" y2="61475"/>
                        <a14:foregroundMark x1="20117" y1="44238" x2="22363" y2="47021"/>
                        <a14:foregroundMark x1="18604" y1="52148" x2="20508" y2="4580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9220" y="-429528"/>
            <a:ext cx="1738564" cy="1738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65197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D2DA430-A637-2F38-6D59-F9656A1997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E72F31-56A7-367F-A204-EB4B763C6807}"/>
              </a:ext>
            </a:extLst>
          </p:cNvPr>
          <p:cNvSpPr txBox="1"/>
          <p:nvPr/>
        </p:nvSpPr>
        <p:spPr>
          <a:xfrm>
            <a:off x="841248" y="548640"/>
            <a:ext cx="3600860" cy="54315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b="1" i="0" u="none" strike="noStrike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Overview Hardware</a:t>
            </a:r>
            <a:endParaRPr lang="en-US" sz="5400" b="1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7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onnsiteX0" fmla="*/ 0 w 4480560"/>
              <a:gd name="connsiteY0" fmla="*/ 0 h 18288"/>
              <a:gd name="connsiteX1" fmla="*/ 595274 w 4480560"/>
              <a:gd name="connsiteY1" fmla="*/ 0 h 18288"/>
              <a:gd name="connsiteX2" fmla="*/ 1100938 w 4480560"/>
              <a:gd name="connsiteY2" fmla="*/ 0 h 18288"/>
              <a:gd name="connsiteX3" fmla="*/ 1651406 w 4480560"/>
              <a:gd name="connsiteY3" fmla="*/ 0 h 18288"/>
              <a:gd name="connsiteX4" fmla="*/ 2336292 w 4480560"/>
              <a:gd name="connsiteY4" fmla="*/ 0 h 18288"/>
              <a:gd name="connsiteX5" fmla="*/ 2931566 w 4480560"/>
              <a:gd name="connsiteY5" fmla="*/ 0 h 18288"/>
              <a:gd name="connsiteX6" fmla="*/ 3482035 w 4480560"/>
              <a:gd name="connsiteY6" fmla="*/ 0 h 18288"/>
              <a:gd name="connsiteX7" fmla="*/ 4480560 w 4480560"/>
              <a:gd name="connsiteY7" fmla="*/ 0 h 18288"/>
              <a:gd name="connsiteX8" fmla="*/ 4480560 w 4480560"/>
              <a:gd name="connsiteY8" fmla="*/ 18288 h 18288"/>
              <a:gd name="connsiteX9" fmla="*/ 3840480 w 4480560"/>
              <a:gd name="connsiteY9" fmla="*/ 18288 h 18288"/>
              <a:gd name="connsiteX10" fmla="*/ 3290011 w 4480560"/>
              <a:gd name="connsiteY10" fmla="*/ 18288 h 18288"/>
              <a:gd name="connsiteX11" fmla="*/ 2560320 w 4480560"/>
              <a:gd name="connsiteY11" fmla="*/ 18288 h 18288"/>
              <a:gd name="connsiteX12" fmla="*/ 1965046 w 4480560"/>
              <a:gd name="connsiteY12" fmla="*/ 18288 h 18288"/>
              <a:gd name="connsiteX13" fmla="*/ 1459382 w 4480560"/>
              <a:gd name="connsiteY13" fmla="*/ 18288 h 18288"/>
              <a:gd name="connsiteX14" fmla="*/ 774497 w 4480560"/>
              <a:gd name="connsiteY14" fmla="*/ 18288 h 18288"/>
              <a:gd name="connsiteX15" fmla="*/ 0 w 4480560"/>
              <a:gd name="connsiteY15" fmla="*/ 18288 h 18288"/>
              <a:gd name="connsiteX16" fmla="*/ 0 w 448056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D40060-DDC0-E426-A8D3-4552E9EC394F}"/>
              </a:ext>
            </a:extLst>
          </p:cNvPr>
          <p:cNvSpPr txBox="1"/>
          <p:nvPr/>
        </p:nvSpPr>
        <p:spPr>
          <a:xfrm>
            <a:off x="5126418" y="552091"/>
            <a:ext cx="6224335" cy="54315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5715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b="1"/>
              <a:t>Webcam</a:t>
            </a:r>
          </a:p>
          <a:p>
            <a:pPr marL="5715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b="1"/>
              <a:t>GigE</a:t>
            </a:r>
          </a:p>
          <a:p>
            <a:pPr marL="5715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b="1"/>
              <a:t>Camera Link</a:t>
            </a:r>
          </a:p>
        </p:txBody>
      </p:sp>
      <p:pic>
        <p:nvPicPr>
          <p:cNvPr id="12" name="Picture 2" descr="B.Eng. Robotics and AI Engineering (Internation Program) - KMITL Curriculum">
            <a:extLst>
              <a:ext uri="{FF2B5EF4-FFF2-40B4-BE49-F238E27FC236}">
                <a16:creationId xmlns:a16="http://schemas.microsoft.com/office/drawing/2014/main" id="{D552E911-4C39-CA33-DF5F-FB0C6571A5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1" b="89893" l="5762" r="90430">
                        <a14:foregroundMark x1="54492" y1="58398" x2="54492" y2="58398"/>
                        <a14:foregroundMark x1="67773" y1="58203" x2="67773" y2="58203"/>
                        <a14:foregroundMark x1="78857" y1="56738" x2="78857" y2="56738"/>
                        <a14:foregroundMark x1="19922" y1="48584" x2="19922" y2="48584"/>
                        <a14:foregroundMark x1="9229" y1="35596" x2="9229" y2="35596"/>
                        <a14:foregroundMark x1="5762" y1="29492" x2="5762" y2="29492"/>
                        <a14:foregroundMark x1="19727" y1="49268" x2="19727" y2="49268"/>
                        <a14:foregroundMark x1="17529" y1="45508" x2="82324" y2="60156"/>
                        <a14:foregroundMark x1="82324" y1="60156" x2="84473" y2="57129"/>
                        <a14:foregroundMark x1="82910" y1="58398" x2="65674" y2="55811"/>
                        <a14:foregroundMark x1="35352" y1="49805" x2="35547" y2="45313"/>
                        <a14:foregroundMark x1="32471" y1="45117" x2="40625" y2="46631"/>
                        <a14:foregroundMark x1="48047" y1="48682" x2="63965" y2="49365"/>
                        <a14:foregroundMark x1="48828" y1="51367" x2="57471" y2="56494"/>
                        <a14:foregroundMark x1="52002" y1="59277" x2="65771" y2="59082"/>
                        <a14:foregroundMark x1="65479" y1="58594" x2="76563" y2="59277"/>
                        <a14:foregroundMark x1="76758" y1="57617" x2="76855" y2="54932"/>
                        <a14:foregroundMark x1="76270" y1="59277" x2="79150" y2="55127"/>
                        <a14:foregroundMark x1="82227" y1="54443" x2="83887" y2="58984"/>
                        <a14:foregroundMark x1="79150" y1="58887" x2="84570" y2="57031"/>
                        <a14:foregroundMark x1="78662" y1="59277" x2="86865" y2="59668"/>
                        <a14:foregroundMark x1="86084" y1="60400" x2="85303" y2="54443"/>
                        <a14:foregroundMark x1="64600" y1="37598" x2="75391" y2="35400"/>
                        <a14:foregroundMark x1="75391" y1="35498" x2="75098" y2="36621"/>
                        <a14:foregroundMark x1="73486" y1="34424" x2="63770" y2="35791"/>
                        <a14:foregroundMark x1="73389" y1="34717" x2="65283" y2="35889"/>
                        <a14:foregroundMark x1="74609" y1="33350" x2="67041" y2="35303"/>
                        <a14:foregroundMark x1="89355" y1="61768" x2="88672" y2="58789"/>
                        <a14:foregroundMark x1="88672" y1="58691" x2="90430" y2="61475"/>
                        <a14:foregroundMark x1="20117" y1="44238" x2="22363" y2="47021"/>
                        <a14:foregroundMark x1="18604" y1="52148" x2="20508" y2="4580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9220" y="-429528"/>
            <a:ext cx="1738564" cy="1738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42822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84C3CBA-5E9D-095A-F466-1915EBCC03C0}"/>
              </a:ext>
            </a:extLst>
          </p:cNvPr>
          <p:cNvSpPr txBox="1"/>
          <p:nvPr/>
        </p:nvSpPr>
        <p:spPr>
          <a:xfrm>
            <a:off x="768350" y="441777"/>
            <a:ext cx="10871200" cy="5647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2000"/>
              </a:spcBef>
              <a:spcAft>
                <a:spcPts val="600"/>
              </a:spcAft>
            </a:pPr>
            <a:r>
              <a:rPr lang="en-US" sz="2800" b="1" i="0" u="none" strike="noStrike" dirty="0">
                <a:solidFill>
                  <a:srgbClr val="4A86E8"/>
                </a:solidFill>
                <a:effectLst/>
                <a:latin typeface="TH SarabunPSK" panose="020B0502040204020203" pitchFamily="34" charset="-34"/>
                <a:cs typeface="TH SarabunPSK" panose="020B0502040204020203" pitchFamily="34" charset="-34"/>
              </a:rPr>
              <a:t>Project Load Image and Save Image</a:t>
            </a:r>
            <a:endParaRPr lang="en-US" sz="2800" b="1" dirty="0">
              <a:effectLst/>
              <a:latin typeface="TH SarabunPSK" panose="020B0502040204020203" pitchFamily="34" charset="-34"/>
              <a:cs typeface="TH SarabunPSK" panose="020B0502040204020203" pitchFamily="34" charset="-34"/>
            </a:endParaRPr>
          </a:p>
          <a:p>
            <a:pPr rtl="0">
              <a:spcBef>
                <a:spcPts val="1800"/>
              </a:spcBef>
              <a:spcAft>
                <a:spcPts val="600"/>
              </a:spcAft>
            </a:pPr>
            <a:r>
              <a:rPr lang="en-US" sz="2800" b="1" i="0" u="none" strike="noStrike" dirty="0">
                <a:solidFill>
                  <a:srgbClr val="000000"/>
                </a:solidFill>
                <a:effectLst/>
                <a:latin typeface="TH SarabunPSK" panose="020B0502040204020203" pitchFamily="34" charset="-34"/>
                <a:cs typeface="TH SarabunPSK" panose="020B0502040204020203" pitchFamily="34" charset="-34"/>
              </a:rPr>
              <a:t>Assignment 1</a:t>
            </a:r>
            <a:endParaRPr lang="en-US" sz="2800" b="1" dirty="0">
              <a:effectLst/>
              <a:latin typeface="TH SarabunPSK" panose="020B0502040204020203" pitchFamily="34" charset="-34"/>
              <a:cs typeface="TH SarabunPSK" panose="020B0502040204020203" pitchFamily="34" charset="-34"/>
            </a:endParaRP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2800" b="0" i="0" u="none" strike="noStrike" dirty="0">
                <a:solidFill>
                  <a:srgbClr val="000000"/>
                </a:solidFill>
                <a:effectLst/>
                <a:latin typeface="TH SarabunPSK" panose="020B0502040204020203" pitchFamily="34" charset="-34"/>
                <a:cs typeface="TH SarabunPSK" panose="020B0502040204020203" pitchFamily="34" charset="-34"/>
              </a:rPr>
              <a:t> Students must create project by Project Windows From App (.NET framework) C#</a:t>
            </a:r>
          </a:p>
          <a:p>
            <a:pPr fontAlgn="base"/>
            <a:r>
              <a:rPr lang="en-US" sz="2800" b="0" i="0" u="none" strike="noStrike" dirty="0">
                <a:solidFill>
                  <a:srgbClr val="000000"/>
                </a:solidFill>
                <a:effectLst/>
                <a:latin typeface="TH SarabunPSK" panose="020B0502040204020203" pitchFamily="34" charset="-34"/>
                <a:cs typeface="TH SarabunPSK" panose="020B0502040204020203" pitchFamily="34" charset="-34"/>
              </a:rPr>
              <a:t>	Name Project C#:  </a:t>
            </a:r>
            <a:r>
              <a:rPr lang="en-US" sz="2800" b="1" i="0" u="none" strike="noStrike" dirty="0">
                <a:solidFill>
                  <a:srgbClr val="000000"/>
                </a:solidFill>
                <a:effectLst/>
                <a:latin typeface="TH SarabunPSK" panose="020B0502040204020203" pitchFamily="34" charset="-34"/>
                <a:cs typeface="TH SarabunPSK" panose="020B0502040204020203" pitchFamily="34" charset="-34"/>
              </a:rPr>
              <a:t>Assignment 1</a:t>
            </a:r>
            <a:endParaRPr lang="en-US" sz="2800" b="0" i="0" u="none" strike="noStrike" dirty="0">
              <a:solidFill>
                <a:srgbClr val="000000"/>
              </a:solidFill>
              <a:effectLst/>
              <a:latin typeface="TH SarabunPSK" panose="020B0502040204020203" pitchFamily="34" charset="-34"/>
              <a:cs typeface="TH SarabunPSK" panose="020B0502040204020203" pitchFamily="34" charset="-34"/>
            </a:endParaRPr>
          </a:p>
          <a:p>
            <a:pPr lvl="1" fontAlgn="base"/>
            <a:r>
              <a:rPr lang="en-US" sz="2800" b="1" i="0" u="sng" strike="noStrike" dirty="0">
                <a:solidFill>
                  <a:srgbClr val="000000"/>
                </a:solidFill>
                <a:effectLst/>
                <a:latin typeface="TH SarabunPSK" panose="020B0502040204020203" pitchFamily="34" charset="-34"/>
                <a:cs typeface="TH SarabunPSK" panose="020B0502040204020203" pitchFamily="34" charset="-34"/>
              </a:rPr>
              <a:t>Detail UI</a:t>
            </a:r>
          </a:p>
          <a:p>
            <a:pPr marL="971550" lvl="1" indent="-514350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800" b="0" i="0" u="none" strike="noStrike" dirty="0">
                <a:solidFill>
                  <a:srgbClr val="000000"/>
                </a:solidFill>
                <a:effectLst/>
                <a:latin typeface="TH SarabunPSK" panose="020B0502040204020203" pitchFamily="34" charset="-34"/>
                <a:cs typeface="TH SarabunPSK" panose="020B0502040204020203" pitchFamily="34" charset="-34"/>
              </a:rPr>
              <a:t>Button =&gt; Name “Load” </a:t>
            </a:r>
            <a:r>
              <a:rPr lang="en-US" sz="2800" dirty="0">
                <a:solidFill>
                  <a:srgbClr val="000000"/>
                </a:solidFill>
                <a:latin typeface="TH SarabunPSK" panose="020B0502040204020203" pitchFamily="34" charset="-34"/>
                <a:cs typeface="TH SarabunPSK" panose="020B0502040204020203" pitchFamily="34" charset="-34"/>
              </a:rPr>
              <a:t>=&gt; </a:t>
            </a:r>
            <a:r>
              <a:rPr lang="en-US" sz="2800" b="0" i="0" u="none" strike="noStrike" dirty="0">
                <a:solidFill>
                  <a:srgbClr val="000000"/>
                </a:solidFill>
                <a:effectLst/>
                <a:latin typeface="TH SarabunPSK" panose="020B0502040204020203" pitchFamily="34" charset="-34"/>
                <a:cs typeface="TH SarabunPSK" panose="020B0502040204020203" pitchFamily="34" charset="-34"/>
              </a:rPr>
              <a:t>Function Load image </a:t>
            </a:r>
            <a:endParaRPr lang="en-US" sz="2800" dirty="0">
              <a:solidFill>
                <a:srgbClr val="000000"/>
              </a:solidFill>
              <a:latin typeface="TH SarabunPSK" panose="020B0502040204020203" pitchFamily="34" charset="-34"/>
              <a:cs typeface="TH SarabunPSK" panose="020B0502040204020203" pitchFamily="34" charset="-34"/>
            </a:endParaRPr>
          </a:p>
          <a:p>
            <a:pPr marL="971550" lvl="1" indent="-514350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800" dirty="0">
                <a:solidFill>
                  <a:srgbClr val="000000"/>
                </a:solidFill>
                <a:latin typeface="TH SarabunPSK" panose="020B0502040204020203" pitchFamily="34" charset="-34"/>
                <a:cs typeface="TH SarabunPSK" panose="020B0502040204020203" pitchFamily="34" charset="-34"/>
              </a:rPr>
              <a:t>PictureBox1 =&gt; Size (300, 300)</a:t>
            </a:r>
            <a:endParaRPr lang="en-US" sz="2800" b="0" i="0" u="none" strike="noStrike" dirty="0">
              <a:solidFill>
                <a:srgbClr val="000000"/>
              </a:solidFill>
              <a:effectLst/>
              <a:latin typeface="TH SarabunPSK" panose="020B0502040204020203" pitchFamily="34" charset="-34"/>
              <a:cs typeface="TH SarabunPSK" panose="020B0502040204020203" pitchFamily="34" charset="-34"/>
            </a:endParaRPr>
          </a:p>
          <a:p>
            <a:pPr marL="971550" lvl="1" indent="-514350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800" b="0" i="0" u="none" strike="noStrike" dirty="0">
                <a:solidFill>
                  <a:srgbClr val="000000"/>
                </a:solidFill>
                <a:effectLst/>
                <a:latin typeface="TH SarabunPSK" panose="020B0502040204020203" pitchFamily="34" charset="-34"/>
                <a:cs typeface="TH SarabunPSK" panose="020B0502040204020203" pitchFamily="34" charset="-34"/>
              </a:rPr>
              <a:t>Button =&gt; Name “</a:t>
            </a:r>
            <a:r>
              <a:rPr lang="en-US" sz="2800" dirty="0">
                <a:solidFill>
                  <a:srgbClr val="000000"/>
                </a:solidFill>
                <a:latin typeface="TH SarabunPSK" panose="020B0502040204020203" pitchFamily="34" charset="-34"/>
                <a:cs typeface="TH SarabunPSK" panose="020B0502040204020203" pitchFamily="34" charset="-34"/>
              </a:rPr>
              <a:t>S</a:t>
            </a:r>
            <a:r>
              <a:rPr lang="en-US" sz="2800" b="0" i="0" u="none" strike="noStrike" dirty="0">
                <a:solidFill>
                  <a:srgbClr val="000000"/>
                </a:solidFill>
                <a:effectLst/>
                <a:latin typeface="TH SarabunPSK" panose="020B0502040204020203" pitchFamily="34" charset="-34"/>
                <a:cs typeface="TH SarabunPSK" panose="020B0502040204020203" pitchFamily="34" charset="-34"/>
              </a:rPr>
              <a:t>ave” =&gt; Function Save image</a:t>
            </a:r>
          </a:p>
          <a:p>
            <a:pPr marL="971550" lvl="1" indent="-514350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800" dirty="0">
                <a:solidFill>
                  <a:srgbClr val="000000"/>
                </a:solidFill>
                <a:latin typeface="TH SarabunPSK" panose="020B0502040204020203" pitchFamily="34" charset="-34"/>
                <a:cs typeface="TH SarabunPSK" panose="020B0502040204020203" pitchFamily="34" charset="-34"/>
              </a:rPr>
              <a:t>Form1 =&gt; Name “Assignment1” ,Size (800,500)</a:t>
            </a:r>
            <a:endParaRPr lang="en-US" sz="2800" b="0" i="0" u="none" strike="noStrike" dirty="0">
              <a:solidFill>
                <a:srgbClr val="000000"/>
              </a:solidFill>
              <a:effectLst/>
              <a:latin typeface="TH SarabunPSK" panose="020B0502040204020203" pitchFamily="34" charset="-34"/>
              <a:cs typeface="TH SarabunPSK" panose="020B0502040204020203" pitchFamily="34" charset="-34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endParaRPr lang="en-US" sz="2800" dirty="0">
              <a:solidFill>
                <a:srgbClr val="000000"/>
              </a:solidFill>
              <a:latin typeface="TH SarabunPSK" panose="020B0502040204020203" pitchFamily="34" charset="-34"/>
              <a:cs typeface="TH SarabunPSK" panose="020B0502040204020203" pitchFamily="34" charset="-34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en-US" sz="2800" b="1" i="0" u="none" strike="noStrike" dirty="0">
                <a:solidFill>
                  <a:srgbClr val="000000"/>
                </a:solidFill>
                <a:effectLst/>
                <a:latin typeface="TH SarabunPSK" panose="020B0502040204020203" pitchFamily="34" charset="-34"/>
                <a:cs typeface="TH SarabunPSK" panose="020B0502040204020203" pitchFamily="34" charset="-34"/>
              </a:rPr>
              <a:t>When you have completed the task according to the procedure, please raise your hand and ask the Teaching Assistant (TA) to mark your score.</a:t>
            </a:r>
          </a:p>
        </p:txBody>
      </p:sp>
      <p:pic>
        <p:nvPicPr>
          <p:cNvPr id="11" name="Picture 2" descr="B.Eng. Robotics and AI Engineering (Internation Program) - KMITL Curriculum">
            <a:extLst>
              <a:ext uri="{FF2B5EF4-FFF2-40B4-BE49-F238E27FC236}">
                <a16:creationId xmlns:a16="http://schemas.microsoft.com/office/drawing/2014/main" id="{D8FD35DB-5A9D-7DB4-5D2E-A3F8409C94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1" b="89893" l="5762" r="90430">
                        <a14:foregroundMark x1="54492" y1="58398" x2="54492" y2="58398"/>
                        <a14:foregroundMark x1="67773" y1="58203" x2="67773" y2="58203"/>
                        <a14:foregroundMark x1="78857" y1="56738" x2="78857" y2="56738"/>
                        <a14:foregroundMark x1="19922" y1="48584" x2="19922" y2="48584"/>
                        <a14:foregroundMark x1="9229" y1="35596" x2="9229" y2="35596"/>
                        <a14:foregroundMark x1="5762" y1="29492" x2="5762" y2="29492"/>
                        <a14:foregroundMark x1="19727" y1="49268" x2="19727" y2="49268"/>
                        <a14:foregroundMark x1="17529" y1="45508" x2="82324" y2="60156"/>
                        <a14:foregroundMark x1="82324" y1="60156" x2="84473" y2="57129"/>
                        <a14:foregroundMark x1="82910" y1="58398" x2="65674" y2="55811"/>
                        <a14:foregroundMark x1="35352" y1="49805" x2="35547" y2="45313"/>
                        <a14:foregroundMark x1="32471" y1="45117" x2="40625" y2="46631"/>
                        <a14:foregroundMark x1="48047" y1="48682" x2="63965" y2="49365"/>
                        <a14:foregroundMark x1="48828" y1="51367" x2="57471" y2="56494"/>
                        <a14:foregroundMark x1="52002" y1="59277" x2="65771" y2="59082"/>
                        <a14:foregroundMark x1="65479" y1="58594" x2="76563" y2="59277"/>
                        <a14:foregroundMark x1="76758" y1="57617" x2="76855" y2="54932"/>
                        <a14:foregroundMark x1="76270" y1="59277" x2="79150" y2="55127"/>
                        <a14:foregroundMark x1="82227" y1="54443" x2="83887" y2="58984"/>
                        <a14:foregroundMark x1="79150" y1="58887" x2="84570" y2="57031"/>
                        <a14:foregroundMark x1="78662" y1="59277" x2="86865" y2="59668"/>
                        <a14:foregroundMark x1="86084" y1="60400" x2="85303" y2="54443"/>
                        <a14:foregroundMark x1="64600" y1="37598" x2="75391" y2="35400"/>
                        <a14:foregroundMark x1="75391" y1="35498" x2="75098" y2="36621"/>
                        <a14:foregroundMark x1="73486" y1="34424" x2="63770" y2="35791"/>
                        <a14:foregroundMark x1="73389" y1="34717" x2="65283" y2="35889"/>
                        <a14:foregroundMark x1="74609" y1="33350" x2="67041" y2="35303"/>
                        <a14:foregroundMark x1="89355" y1="61768" x2="88672" y2="58789"/>
                        <a14:foregroundMark x1="88672" y1="58691" x2="90430" y2="61475"/>
                        <a14:foregroundMark x1="20117" y1="44238" x2="22363" y2="47021"/>
                        <a14:foregroundMark x1="18604" y1="52148" x2="20508" y2="4580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9220" y="-429528"/>
            <a:ext cx="1738564" cy="1738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27250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E646846-FD13-3B16-82CF-D78CC5AC40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1040" y="274973"/>
            <a:ext cx="5321214" cy="684503"/>
          </a:xfrm>
        </p:spPr>
        <p:txBody>
          <a:bodyPr>
            <a:normAutofit/>
          </a:bodyPr>
          <a:lstStyle/>
          <a:p>
            <a:r>
              <a:rPr lang="en-US" sz="3200" b="1" u="sng" dirty="0">
                <a:solidFill>
                  <a:srgbClr val="00B050"/>
                </a:solidFill>
                <a:latin typeface="TH SarabunPSK" panose="020B0502040204020203" pitchFamily="34" charset="-34"/>
                <a:cs typeface="TH SarabunPSK" panose="020B0502040204020203" pitchFamily="34" charset="-34"/>
              </a:rPr>
              <a:t>Design UI C# for Open Camera</a:t>
            </a:r>
            <a:endParaRPr lang="en-US" sz="3200" b="1" u="sng" dirty="0">
              <a:latin typeface="TH SarabunPSK" panose="020B0502040204020203" pitchFamily="34" charset="-34"/>
              <a:cs typeface="TH SarabunPSK" panose="020B0502040204020203" pitchFamily="34" charset="-34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FF753A-3BDC-732C-C4CF-2705B92E98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683" y="889626"/>
            <a:ext cx="6363027" cy="441982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4AB3E56-6AC5-C655-9713-4B1D96C35417}"/>
              </a:ext>
            </a:extLst>
          </p:cNvPr>
          <p:cNvSpPr/>
          <p:nvPr/>
        </p:nvSpPr>
        <p:spPr>
          <a:xfrm>
            <a:off x="1398741" y="3890576"/>
            <a:ext cx="1219201" cy="42545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586D96-EA66-CF0D-CD12-4AB7F66E59A8}"/>
              </a:ext>
            </a:extLst>
          </p:cNvPr>
          <p:cNvSpPr txBox="1"/>
          <p:nvPr/>
        </p:nvSpPr>
        <p:spPr>
          <a:xfrm>
            <a:off x="201326" y="3429000"/>
            <a:ext cx="134271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  <a:highlight>
                  <a:srgbClr val="FFFF00"/>
                </a:highlight>
                <a:latin typeface="TH SarabunPSK" panose="020B0502040204020203" pitchFamily="34" charset="-34"/>
                <a:cs typeface="TH SarabunPSK" panose="020B0502040204020203" pitchFamily="34" charset="-34"/>
              </a:rPr>
              <a:t>Add Button</a:t>
            </a:r>
            <a:endParaRPr lang="en-US" sz="2400" b="1" dirty="0">
              <a:solidFill>
                <a:srgbClr val="FF0000"/>
              </a:solidFill>
              <a:highlight>
                <a:srgbClr val="FFFF00"/>
              </a:highlight>
              <a:latin typeface="TH SarabunPSK" panose="020B0502040204020203" pitchFamily="34" charset="-34"/>
              <a:cs typeface="TH SarabunPSK" panose="020B0502040204020203" pitchFamily="34" charset="-34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9C6B1FB-1F1D-22A3-238E-A20BA14F42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9816" y="1844596"/>
            <a:ext cx="4502381" cy="3067208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FD7654C-D67F-7175-6D12-037818D2EB82}"/>
              </a:ext>
            </a:extLst>
          </p:cNvPr>
          <p:cNvCxnSpPr>
            <a:cxnSpLocks/>
          </p:cNvCxnSpPr>
          <p:nvPr/>
        </p:nvCxnSpPr>
        <p:spPr>
          <a:xfrm flipV="1">
            <a:off x="2530360" y="3126050"/>
            <a:ext cx="5231408" cy="109035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FE67877-BF08-091A-9303-355497641EDA}"/>
              </a:ext>
            </a:extLst>
          </p:cNvPr>
          <p:cNvSpPr txBox="1"/>
          <p:nvPr/>
        </p:nvSpPr>
        <p:spPr>
          <a:xfrm>
            <a:off x="3800787" y="3985567"/>
            <a:ext cx="389541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  <a:highlight>
                  <a:srgbClr val="FFFF00"/>
                </a:highlight>
                <a:latin typeface="TH SarabunPSK" panose="020B0502040204020203" pitchFamily="34" charset="-34"/>
                <a:cs typeface="TH SarabunPSK" panose="020B0502040204020203" pitchFamily="34" charset="-34"/>
              </a:rPr>
              <a:t>[Double Click] </a:t>
            </a:r>
            <a:r>
              <a:rPr lang="en-US" sz="2400" b="1" dirty="0">
                <a:highlight>
                  <a:srgbClr val="FFFF00"/>
                </a:highlight>
                <a:latin typeface="TH SarabunPSK" panose="020B0502040204020203" pitchFamily="34" charset="-34"/>
                <a:cs typeface="TH SarabunPSK" panose="020B0502040204020203" pitchFamily="34" charset="-34"/>
              </a:rPr>
              <a:t>Button </a:t>
            </a:r>
            <a:r>
              <a:rPr lang="en-US" sz="2400" b="1" dirty="0">
                <a:solidFill>
                  <a:srgbClr val="FF0000"/>
                </a:solidFill>
                <a:highlight>
                  <a:srgbClr val="FFFF00"/>
                </a:highlight>
                <a:latin typeface="TH SarabunPSK" panose="020B0502040204020203" pitchFamily="34" charset="-34"/>
                <a:cs typeface="TH SarabunPSK" panose="020B0502040204020203" pitchFamily="34" charset="-34"/>
              </a:rPr>
              <a:t>Go to Code</a:t>
            </a:r>
          </a:p>
        </p:txBody>
      </p:sp>
      <p:pic>
        <p:nvPicPr>
          <p:cNvPr id="20" name="Picture 2" descr="B.Eng. Robotics and AI Engineering (Internation Program) - KMITL Curriculum">
            <a:extLst>
              <a:ext uri="{FF2B5EF4-FFF2-40B4-BE49-F238E27FC236}">
                <a16:creationId xmlns:a16="http://schemas.microsoft.com/office/drawing/2014/main" id="{DFEFC151-F785-84E6-937F-F81DD2BDC9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61" b="89893" l="5762" r="90430">
                        <a14:foregroundMark x1="54492" y1="58398" x2="54492" y2="58398"/>
                        <a14:foregroundMark x1="67773" y1="58203" x2="67773" y2="58203"/>
                        <a14:foregroundMark x1="78857" y1="56738" x2="78857" y2="56738"/>
                        <a14:foregroundMark x1="19922" y1="48584" x2="19922" y2="48584"/>
                        <a14:foregroundMark x1="9229" y1="35596" x2="9229" y2="35596"/>
                        <a14:foregroundMark x1="5762" y1="29492" x2="5762" y2="29492"/>
                        <a14:foregroundMark x1="19727" y1="49268" x2="19727" y2="49268"/>
                        <a14:foregroundMark x1="17529" y1="45508" x2="82324" y2="60156"/>
                        <a14:foregroundMark x1="82324" y1="60156" x2="84473" y2="57129"/>
                        <a14:foregroundMark x1="82910" y1="58398" x2="65674" y2="55811"/>
                        <a14:foregroundMark x1="35352" y1="49805" x2="35547" y2="45313"/>
                        <a14:foregroundMark x1="32471" y1="45117" x2="40625" y2="46631"/>
                        <a14:foregroundMark x1="48047" y1="48682" x2="63965" y2="49365"/>
                        <a14:foregroundMark x1="48828" y1="51367" x2="57471" y2="56494"/>
                        <a14:foregroundMark x1="52002" y1="59277" x2="65771" y2="59082"/>
                        <a14:foregroundMark x1="65479" y1="58594" x2="76563" y2="59277"/>
                        <a14:foregroundMark x1="76758" y1="57617" x2="76855" y2="54932"/>
                        <a14:foregroundMark x1="76270" y1="59277" x2="79150" y2="55127"/>
                        <a14:foregroundMark x1="82227" y1="54443" x2="83887" y2="58984"/>
                        <a14:foregroundMark x1="79150" y1="58887" x2="84570" y2="57031"/>
                        <a14:foregroundMark x1="78662" y1="59277" x2="86865" y2="59668"/>
                        <a14:foregroundMark x1="86084" y1="60400" x2="85303" y2="54443"/>
                        <a14:foregroundMark x1="64600" y1="37598" x2="75391" y2="35400"/>
                        <a14:foregroundMark x1="75391" y1="35498" x2="75098" y2="36621"/>
                        <a14:foregroundMark x1="73486" y1="34424" x2="63770" y2="35791"/>
                        <a14:foregroundMark x1="73389" y1="34717" x2="65283" y2="35889"/>
                        <a14:foregroundMark x1="74609" y1="33350" x2="67041" y2="35303"/>
                        <a14:foregroundMark x1="89355" y1="61768" x2="88672" y2="58789"/>
                        <a14:foregroundMark x1="88672" y1="58691" x2="90430" y2="61475"/>
                        <a14:foregroundMark x1="20117" y1="44238" x2="22363" y2="47021"/>
                        <a14:foregroundMark x1="18604" y1="52148" x2="20508" y2="4580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9220" y="-429528"/>
            <a:ext cx="1738564" cy="1738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6157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2C1967-186A-1F4A-7059-D417729F0D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B1E3B-08E8-F990-B50E-8C7168FC86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9450" y="371475"/>
            <a:ext cx="5257800" cy="523875"/>
          </a:xfrm>
        </p:spPr>
        <p:txBody>
          <a:bodyPr>
            <a:noAutofit/>
          </a:bodyPr>
          <a:lstStyle/>
          <a:p>
            <a:r>
              <a:rPr lang="en-US" sz="2800" b="1" dirty="0">
                <a:latin typeface="TH SarabunPSK" panose="020B0502040204020203" pitchFamily="34" charset="-34"/>
                <a:cs typeface="TH SarabunPSK" panose="020B0502040204020203" pitchFamily="34" charset="-34"/>
              </a:rPr>
              <a:t>Example Add Code Open Camera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28992D7-2700-881E-2251-72BBA7BD06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450" y="1019084"/>
            <a:ext cx="4045158" cy="354983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84E7329-A1D4-C29A-7614-7C404CA18C6D}"/>
              </a:ext>
            </a:extLst>
          </p:cNvPr>
          <p:cNvSpPr/>
          <p:nvPr/>
        </p:nvSpPr>
        <p:spPr>
          <a:xfrm>
            <a:off x="1170708" y="1641136"/>
            <a:ext cx="2620242" cy="60676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3E0F6B1-E17F-BE67-272B-904CED66BA51}"/>
              </a:ext>
            </a:extLst>
          </p:cNvPr>
          <p:cNvCxnSpPr>
            <a:cxnSpLocks/>
          </p:cNvCxnSpPr>
          <p:nvPr/>
        </p:nvCxnSpPr>
        <p:spPr>
          <a:xfrm flipV="1">
            <a:off x="3570443" y="1409700"/>
            <a:ext cx="2074707" cy="58531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59DE345F-C547-CAEA-1814-806265BA7E78}"/>
              </a:ext>
            </a:extLst>
          </p:cNvPr>
          <p:cNvSpPr/>
          <p:nvPr/>
        </p:nvSpPr>
        <p:spPr>
          <a:xfrm>
            <a:off x="1379208" y="2743200"/>
            <a:ext cx="3008642" cy="17145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9DF4CF1-B885-CADD-C7F3-CBDD6B1EDDDD}"/>
              </a:ext>
            </a:extLst>
          </p:cNvPr>
          <p:cNvCxnSpPr>
            <a:cxnSpLocks/>
          </p:cNvCxnSpPr>
          <p:nvPr/>
        </p:nvCxnSpPr>
        <p:spPr>
          <a:xfrm flipV="1">
            <a:off x="4199093" y="3307792"/>
            <a:ext cx="2074707" cy="58531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le 1">
            <a:extLst>
              <a:ext uri="{FF2B5EF4-FFF2-40B4-BE49-F238E27FC236}">
                <a16:creationId xmlns:a16="http://schemas.microsoft.com/office/drawing/2014/main" id="{37A019F6-5673-FF8F-80C5-F5706A5B8681}"/>
              </a:ext>
            </a:extLst>
          </p:cNvPr>
          <p:cNvSpPr txBox="1">
            <a:spLocks/>
          </p:cNvSpPr>
          <p:nvPr/>
        </p:nvSpPr>
        <p:spPr>
          <a:xfrm>
            <a:off x="5645149" y="1147762"/>
            <a:ext cx="4711701" cy="52387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>
                <a:latin typeface="TH SarabunPSK" panose="020B0502040204020203" pitchFamily="34" charset="-34"/>
                <a:cs typeface="TH SarabunPSK" panose="020B0502040204020203" pitchFamily="34" charset="-34"/>
              </a:rPr>
              <a:t>Add Variable for Camera</a:t>
            </a:r>
          </a:p>
          <a:p>
            <a:r>
              <a:rPr lang="en-US" sz="2000" b="1" dirty="0">
                <a:latin typeface="TH SarabunPSK" panose="020B0502040204020203" pitchFamily="34" charset="-34"/>
                <a:cs typeface="TH SarabunPSK" panose="020B0502040204020203" pitchFamily="34" charset="-34"/>
              </a:rPr>
              <a:t>VideoCapture _capture =&gt; Object Video Hardware </a:t>
            </a:r>
          </a:p>
          <a:p>
            <a:r>
              <a:rPr lang="en-US" sz="2000" b="1" dirty="0">
                <a:latin typeface="TH SarabunPSK" panose="020B0502040204020203" pitchFamily="34" charset="-34"/>
                <a:cs typeface="TH SarabunPSK" panose="020B0502040204020203" pitchFamily="34" charset="-34"/>
              </a:rPr>
              <a:t>Mat _frame =&gt; Object Image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C3051CD8-907E-D35A-3029-CEBC8E0639EC}"/>
              </a:ext>
            </a:extLst>
          </p:cNvPr>
          <p:cNvSpPr txBox="1">
            <a:spLocks/>
          </p:cNvSpPr>
          <p:nvPr/>
        </p:nvSpPr>
        <p:spPr>
          <a:xfrm>
            <a:off x="6352968" y="3045854"/>
            <a:ext cx="3921332" cy="52387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>
                <a:latin typeface="TH SarabunPSK" panose="020B0502040204020203" pitchFamily="34" charset="-34"/>
                <a:cs typeface="TH SarabunPSK" panose="020B0502040204020203" pitchFamily="34" charset="-34"/>
              </a:rPr>
              <a:t>Function Connect Camera</a:t>
            </a:r>
          </a:p>
          <a:p>
            <a:r>
              <a:rPr lang="en-US" sz="2000" b="1" dirty="0">
                <a:solidFill>
                  <a:srgbClr val="FF0000"/>
                </a:solidFill>
                <a:latin typeface="TH SarabunPSK" panose="020B0502040204020203" pitchFamily="34" charset="-34"/>
                <a:cs typeface="TH SarabunPSK" panose="020B0502040204020203" pitchFamily="34" charset="-34"/>
              </a:rPr>
              <a:t>new VeideoCapture (0) </a:t>
            </a:r>
            <a:r>
              <a:rPr lang="en-US" sz="2000" b="1" dirty="0">
                <a:latin typeface="TH SarabunPSK" panose="020B0502040204020203" pitchFamily="34" charset="-34"/>
                <a:cs typeface="TH SarabunPSK" panose="020B0502040204020203" pitchFamily="34" charset="-34"/>
              </a:rPr>
              <a:t>by</a:t>
            </a:r>
            <a:r>
              <a:rPr lang="en-US" sz="2000" b="1" dirty="0">
                <a:solidFill>
                  <a:srgbClr val="FF0000"/>
                </a:solidFill>
                <a:latin typeface="TH SarabunPSK" panose="020B0502040204020203" pitchFamily="34" charset="-34"/>
                <a:cs typeface="TH SarabunPSK" panose="020B0502040204020203" pitchFamily="34" charset="-34"/>
              </a:rPr>
              <a:t>  0 </a:t>
            </a:r>
            <a:r>
              <a:rPr lang="en-US" sz="2000" b="1" dirty="0">
                <a:latin typeface="TH SarabunPSK" panose="020B0502040204020203" pitchFamily="34" charset="-34"/>
                <a:cs typeface="TH SarabunPSK" panose="020B0502040204020203" pitchFamily="34" charset="-34"/>
              </a:rPr>
              <a:t>=&gt; device0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B1B0CDD-E083-336C-F540-29DFF71341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450" y="4976910"/>
            <a:ext cx="4229317" cy="1505027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8890D73-DBAB-00AF-CD29-AD9A471A7CC1}"/>
              </a:ext>
            </a:extLst>
          </p:cNvPr>
          <p:cNvCxnSpPr>
            <a:cxnSpLocks/>
          </p:cNvCxnSpPr>
          <p:nvPr/>
        </p:nvCxnSpPr>
        <p:spPr>
          <a:xfrm>
            <a:off x="3935153" y="3475363"/>
            <a:ext cx="0" cy="165870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itle 1">
            <a:extLst>
              <a:ext uri="{FF2B5EF4-FFF2-40B4-BE49-F238E27FC236}">
                <a16:creationId xmlns:a16="http://schemas.microsoft.com/office/drawing/2014/main" id="{9AC08440-FB88-2376-114E-B017EFB7C888}"/>
              </a:ext>
            </a:extLst>
          </p:cNvPr>
          <p:cNvSpPr txBox="1">
            <a:spLocks/>
          </p:cNvSpPr>
          <p:nvPr/>
        </p:nvSpPr>
        <p:spPr>
          <a:xfrm>
            <a:off x="5865656" y="5205884"/>
            <a:ext cx="5888194" cy="52387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>
                <a:latin typeface="TH SarabunPSK" panose="020B0502040204020203" pitchFamily="34" charset="-34"/>
                <a:cs typeface="TH SarabunPSK" panose="020B0502040204020203" pitchFamily="34" charset="-34"/>
              </a:rPr>
              <a:t>Add Function Process Frame</a:t>
            </a:r>
          </a:p>
          <a:p>
            <a:r>
              <a:rPr lang="en-US" sz="2000" b="1" dirty="0">
                <a:latin typeface="TH SarabunPSK" panose="020B0502040204020203" pitchFamily="34" charset="-34"/>
                <a:cs typeface="TH SarabunPSK" panose="020B0502040204020203" pitchFamily="34" charset="-34"/>
              </a:rPr>
              <a:t>_</a:t>
            </a:r>
            <a:r>
              <a:rPr lang="en-US" sz="2000" b="1" dirty="0" err="1">
                <a:latin typeface="TH SarabunPSK" panose="020B0502040204020203" pitchFamily="34" charset="-34"/>
                <a:cs typeface="TH SarabunPSK" panose="020B0502040204020203" pitchFamily="34" charset="-34"/>
              </a:rPr>
              <a:t>capture.Retrieve</a:t>
            </a:r>
            <a:r>
              <a:rPr lang="en-US" sz="2000" b="1" dirty="0">
                <a:latin typeface="TH SarabunPSK" panose="020B0502040204020203" pitchFamily="34" charset="-34"/>
                <a:cs typeface="TH SarabunPSK" panose="020B0502040204020203" pitchFamily="34" charset="-34"/>
              </a:rPr>
              <a:t>(_frame,0); =&gt; Function get  image form video .</a:t>
            </a:r>
          </a:p>
          <a:p>
            <a:r>
              <a:rPr lang="en-US" sz="2000" b="1" dirty="0">
                <a:latin typeface="TH SarabunPSK" panose="020B0502040204020203" pitchFamily="34" charset="-34"/>
                <a:cs typeface="TH SarabunPSK" panose="020B0502040204020203" pitchFamily="34" charset="-34"/>
              </a:rPr>
              <a:t>_</a:t>
            </a:r>
            <a:r>
              <a:rPr lang="en-US" sz="2000" b="1" dirty="0" err="1">
                <a:latin typeface="TH SarabunPSK" panose="020B0502040204020203" pitchFamily="34" charset="-34"/>
                <a:cs typeface="TH SarabunPSK" panose="020B0502040204020203" pitchFamily="34" charset="-34"/>
              </a:rPr>
              <a:t>frame.ToBitmap</a:t>
            </a:r>
            <a:r>
              <a:rPr lang="en-US" sz="2000" b="1" dirty="0">
                <a:latin typeface="TH SarabunPSK" panose="020B0502040204020203" pitchFamily="34" charset="-34"/>
                <a:cs typeface="TH SarabunPSK" panose="020B0502040204020203" pitchFamily="34" charset="-34"/>
              </a:rPr>
              <a:t>()  =&gt; Change Image bit  to image .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6D48D23-D807-C9A5-D49F-9834DE3D7986}"/>
              </a:ext>
            </a:extLst>
          </p:cNvPr>
          <p:cNvCxnSpPr>
            <a:cxnSpLocks/>
          </p:cNvCxnSpPr>
          <p:nvPr/>
        </p:nvCxnSpPr>
        <p:spPr>
          <a:xfrm flipV="1">
            <a:off x="3790950" y="5436765"/>
            <a:ext cx="2074707" cy="58531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" descr="B.Eng. Robotics and AI Engineering (Internation Program) - KMITL Curriculum">
            <a:extLst>
              <a:ext uri="{FF2B5EF4-FFF2-40B4-BE49-F238E27FC236}">
                <a16:creationId xmlns:a16="http://schemas.microsoft.com/office/drawing/2014/main" id="{52DC4A9E-5FC8-FDB3-D61C-96C4077984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61" b="89893" l="5762" r="90430">
                        <a14:foregroundMark x1="54492" y1="58398" x2="54492" y2="58398"/>
                        <a14:foregroundMark x1="67773" y1="58203" x2="67773" y2="58203"/>
                        <a14:foregroundMark x1="78857" y1="56738" x2="78857" y2="56738"/>
                        <a14:foregroundMark x1="19922" y1="48584" x2="19922" y2="48584"/>
                        <a14:foregroundMark x1="9229" y1="35596" x2="9229" y2="35596"/>
                        <a14:foregroundMark x1="5762" y1="29492" x2="5762" y2="29492"/>
                        <a14:foregroundMark x1="19727" y1="49268" x2="19727" y2="49268"/>
                        <a14:foregroundMark x1="17529" y1="45508" x2="82324" y2="60156"/>
                        <a14:foregroundMark x1="82324" y1="60156" x2="84473" y2="57129"/>
                        <a14:foregroundMark x1="82910" y1="58398" x2="65674" y2="55811"/>
                        <a14:foregroundMark x1="35352" y1="49805" x2="35547" y2="45313"/>
                        <a14:foregroundMark x1="32471" y1="45117" x2="40625" y2="46631"/>
                        <a14:foregroundMark x1="48047" y1="48682" x2="63965" y2="49365"/>
                        <a14:foregroundMark x1="48828" y1="51367" x2="57471" y2="56494"/>
                        <a14:foregroundMark x1="52002" y1="59277" x2="65771" y2="59082"/>
                        <a14:foregroundMark x1="65479" y1="58594" x2="76563" y2="59277"/>
                        <a14:foregroundMark x1="76758" y1="57617" x2="76855" y2="54932"/>
                        <a14:foregroundMark x1="76270" y1="59277" x2="79150" y2="55127"/>
                        <a14:foregroundMark x1="82227" y1="54443" x2="83887" y2="58984"/>
                        <a14:foregroundMark x1="79150" y1="58887" x2="84570" y2="57031"/>
                        <a14:foregroundMark x1="78662" y1="59277" x2="86865" y2="59668"/>
                        <a14:foregroundMark x1="86084" y1="60400" x2="85303" y2="54443"/>
                        <a14:foregroundMark x1="64600" y1="37598" x2="75391" y2="35400"/>
                        <a14:foregroundMark x1="75391" y1="35498" x2="75098" y2="36621"/>
                        <a14:foregroundMark x1="73486" y1="34424" x2="63770" y2="35791"/>
                        <a14:foregroundMark x1="73389" y1="34717" x2="65283" y2="35889"/>
                        <a14:foregroundMark x1="74609" y1="33350" x2="67041" y2="35303"/>
                        <a14:foregroundMark x1="89355" y1="61768" x2="88672" y2="58789"/>
                        <a14:foregroundMark x1="88672" y1="58691" x2="90430" y2="61475"/>
                        <a14:foregroundMark x1="20117" y1="44238" x2="22363" y2="47021"/>
                        <a14:foregroundMark x1="18604" y1="52148" x2="20508" y2="4580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9220" y="-429528"/>
            <a:ext cx="1738564" cy="1738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81030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2" descr="B.Eng. Robotics and AI Engineering (Internation Program) - KMITL Curriculum">
            <a:extLst>
              <a:ext uri="{FF2B5EF4-FFF2-40B4-BE49-F238E27FC236}">
                <a16:creationId xmlns:a16="http://schemas.microsoft.com/office/drawing/2014/main" id="{E2FBE330-69EB-B78F-C642-F584CF1387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1" b="89893" l="5762" r="90430">
                        <a14:foregroundMark x1="54492" y1="58398" x2="54492" y2="58398"/>
                        <a14:foregroundMark x1="67773" y1="58203" x2="67773" y2="58203"/>
                        <a14:foregroundMark x1="78857" y1="56738" x2="78857" y2="56738"/>
                        <a14:foregroundMark x1="19922" y1="48584" x2="19922" y2="48584"/>
                        <a14:foregroundMark x1="9229" y1="35596" x2="9229" y2="35596"/>
                        <a14:foregroundMark x1="5762" y1="29492" x2="5762" y2="29492"/>
                        <a14:foregroundMark x1="19727" y1="49268" x2="19727" y2="49268"/>
                        <a14:foregroundMark x1="17529" y1="45508" x2="82324" y2="60156"/>
                        <a14:foregroundMark x1="82324" y1="60156" x2="84473" y2="57129"/>
                        <a14:foregroundMark x1="82910" y1="58398" x2="65674" y2="55811"/>
                        <a14:foregroundMark x1="35352" y1="49805" x2="35547" y2="45313"/>
                        <a14:foregroundMark x1="32471" y1="45117" x2="40625" y2="46631"/>
                        <a14:foregroundMark x1="48047" y1="48682" x2="63965" y2="49365"/>
                        <a14:foregroundMark x1="48828" y1="51367" x2="57471" y2="56494"/>
                        <a14:foregroundMark x1="52002" y1="59277" x2="65771" y2="59082"/>
                        <a14:foregroundMark x1="65479" y1="58594" x2="76563" y2="59277"/>
                        <a14:foregroundMark x1="76758" y1="57617" x2="76855" y2="54932"/>
                        <a14:foregroundMark x1="76270" y1="59277" x2="79150" y2="55127"/>
                        <a14:foregroundMark x1="82227" y1="54443" x2="83887" y2="58984"/>
                        <a14:foregroundMark x1="79150" y1="58887" x2="84570" y2="57031"/>
                        <a14:foregroundMark x1="78662" y1="59277" x2="86865" y2="59668"/>
                        <a14:foregroundMark x1="86084" y1="60400" x2="85303" y2="54443"/>
                        <a14:foregroundMark x1="64600" y1="37598" x2="75391" y2="35400"/>
                        <a14:foregroundMark x1="75391" y1="35498" x2="75098" y2="36621"/>
                        <a14:foregroundMark x1="73486" y1="34424" x2="63770" y2="35791"/>
                        <a14:foregroundMark x1="73389" y1="34717" x2="65283" y2="35889"/>
                        <a14:foregroundMark x1="74609" y1="33350" x2="67041" y2="35303"/>
                        <a14:foregroundMark x1="89355" y1="61768" x2="88672" y2="58789"/>
                        <a14:foregroundMark x1="88672" y1="58691" x2="90430" y2="61475"/>
                        <a14:foregroundMark x1="20117" y1="44238" x2="22363" y2="47021"/>
                        <a14:foregroundMark x1="18604" y1="52148" x2="20508" y2="4580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9220" y="-429528"/>
            <a:ext cx="1738564" cy="1738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842DC0D-A0AB-5CB2-9550-4CA935A270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9341" y="774617"/>
            <a:ext cx="5200917" cy="323866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F47BCBE-9E60-0B3A-4A28-0A8A1B748FC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260" b="14622"/>
          <a:stretch/>
        </p:blipFill>
        <p:spPr>
          <a:xfrm>
            <a:off x="701191" y="859916"/>
            <a:ext cx="4961277" cy="28702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01BAC37-0AF8-7692-9DDA-CF96A3DAEDF2}"/>
              </a:ext>
            </a:extLst>
          </p:cNvPr>
          <p:cNvSpPr txBox="1"/>
          <p:nvPr/>
        </p:nvSpPr>
        <p:spPr>
          <a:xfrm>
            <a:off x="179050" y="774617"/>
            <a:ext cx="263261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  <a:highlight>
                  <a:srgbClr val="FFFF00"/>
                </a:highlight>
                <a:latin typeface="TH SarabunPSK" panose="020B0502040204020203" pitchFamily="34" charset="-34"/>
                <a:cs typeface="TH SarabunPSK" panose="020B0502040204020203" pitchFamily="34" charset="-34"/>
              </a:rPr>
              <a:t>Run Hardware Camera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AF736B3-67C2-6C7D-BEF7-CE857B628A05}"/>
              </a:ext>
            </a:extLst>
          </p:cNvPr>
          <p:cNvCxnSpPr>
            <a:cxnSpLocks/>
          </p:cNvCxnSpPr>
          <p:nvPr/>
        </p:nvCxnSpPr>
        <p:spPr>
          <a:xfrm flipV="1">
            <a:off x="4699794" y="2343150"/>
            <a:ext cx="2120106" cy="9271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0EA5B122-D5D0-6805-2BD4-CD8F1122F09A}"/>
              </a:ext>
            </a:extLst>
          </p:cNvPr>
          <p:cNvSpPr/>
          <p:nvPr/>
        </p:nvSpPr>
        <p:spPr>
          <a:xfrm>
            <a:off x="9215591" y="3160326"/>
            <a:ext cx="1198409" cy="40202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294D697-F490-58A4-548A-71A0D11D71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45293" y="4357961"/>
            <a:ext cx="4151482" cy="2264444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C341412-DE48-EB04-E298-EFC99E269C07}"/>
              </a:ext>
            </a:extLst>
          </p:cNvPr>
          <p:cNvCxnSpPr>
            <a:cxnSpLocks/>
          </p:cNvCxnSpPr>
          <p:nvPr/>
        </p:nvCxnSpPr>
        <p:spPr>
          <a:xfrm flipH="1">
            <a:off x="7899400" y="3429000"/>
            <a:ext cx="1714500" cy="212725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FC238D98-9292-45B1-F1FD-9C82204B9321}"/>
              </a:ext>
            </a:extLst>
          </p:cNvPr>
          <p:cNvSpPr txBox="1"/>
          <p:nvPr/>
        </p:nvSpPr>
        <p:spPr>
          <a:xfrm>
            <a:off x="869950" y="4216607"/>
            <a:ext cx="6096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TH SarabunPSK" panose="020B0502040204020203" pitchFamily="34" charset="-34"/>
                <a:cs typeface="TH SarabunPSK" panose="020B0502040204020203" pitchFamily="34" charset="-34"/>
              </a:rPr>
              <a:t>Check Hardware and Control Light Source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TH SarabunPSK" panose="020B0502040204020203" pitchFamily="34" charset="-34"/>
                <a:cs typeface="TH SarabunPSK" panose="020B0502040204020203" pitchFamily="34" charset="-34"/>
              </a:rPr>
              <a:t>Save Image File name = </a:t>
            </a:r>
            <a:r>
              <a:rPr lang="en-US" sz="2400" b="1" dirty="0">
                <a:solidFill>
                  <a:srgbClr val="FF0000"/>
                </a:solidFill>
                <a:latin typeface="TH SarabunPSK" panose="020B0502040204020203" pitchFamily="34" charset="-34"/>
                <a:cs typeface="TH SarabunPSK" panose="020B0502040204020203" pitchFamily="34" charset="-34"/>
              </a:rPr>
              <a:t>1.jpg </a:t>
            </a:r>
            <a:endParaRPr lang="th-TH" sz="2400" b="1" dirty="0">
              <a:solidFill>
                <a:srgbClr val="FF0000"/>
              </a:solidFill>
              <a:latin typeface="TH SarabunPSK" panose="020B0502040204020203" pitchFamily="34" charset="-34"/>
              <a:cs typeface="TH SarabunPSK" panose="020B0502040204020203" pitchFamily="34" charset="-34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33596EF-E9DB-B87A-1F4B-43AFA82109F3}"/>
              </a:ext>
            </a:extLst>
          </p:cNvPr>
          <p:cNvSpPr txBox="1"/>
          <p:nvPr/>
        </p:nvSpPr>
        <p:spPr>
          <a:xfrm>
            <a:off x="8317780" y="4816772"/>
            <a:ext cx="198755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  <a:highlight>
                  <a:srgbClr val="FFFF00"/>
                </a:highlight>
                <a:latin typeface="TH SarabunPSK" panose="020B0502040204020203" pitchFamily="34" charset="-34"/>
                <a:cs typeface="TH SarabunPSK" panose="020B0502040204020203" pitchFamily="34" charset="-34"/>
              </a:rPr>
              <a:t>Complete Project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F14FB204-7F83-633F-4498-20705FE012E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4181" t="18909" r="1100" b="-1734"/>
          <a:stretch/>
        </p:blipFill>
        <p:spPr>
          <a:xfrm>
            <a:off x="3033708" y="1359106"/>
            <a:ext cx="984250" cy="1282700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A395A827-CB49-2D81-E686-13FD5EE9E0D2}"/>
              </a:ext>
            </a:extLst>
          </p:cNvPr>
          <p:cNvSpPr txBox="1"/>
          <p:nvPr/>
        </p:nvSpPr>
        <p:spPr>
          <a:xfrm>
            <a:off x="2667510" y="795779"/>
            <a:ext cx="225639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  <a:highlight>
                  <a:srgbClr val="FFFF00"/>
                </a:highlight>
                <a:latin typeface="TH SarabunPSK" panose="020B0502040204020203" pitchFamily="34" charset="-34"/>
                <a:cs typeface="TH SarabunPSK" panose="020B0502040204020203" pitchFamily="34" charset="-34"/>
              </a:rPr>
              <a:t>Control Light Source</a:t>
            </a:r>
          </a:p>
        </p:txBody>
      </p:sp>
    </p:spTree>
    <p:extLst>
      <p:ext uri="{BB962C8B-B14F-4D97-AF65-F5344CB8AC3E}">
        <p14:creationId xmlns:p14="http://schemas.microsoft.com/office/powerpoint/2010/main" val="6242272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1BB12F-DC30-DF49-BBA1-C5A120F3A8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90EC795-71F1-1B5D-6DC2-D47DB5B50809}"/>
              </a:ext>
            </a:extLst>
          </p:cNvPr>
          <p:cNvSpPr txBox="1"/>
          <p:nvPr/>
        </p:nvSpPr>
        <p:spPr>
          <a:xfrm>
            <a:off x="793750" y="280910"/>
            <a:ext cx="10871200" cy="65094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2000"/>
              </a:spcBef>
              <a:spcAft>
                <a:spcPts val="600"/>
              </a:spcAft>
            </a:pPr>
            <a:r>
              <a:rPr lang="en-US" sz="2800" b="1" i="0" u="none" strike="noStrike" dirty="0">
                <a:solidFill>
                  <a:srgbClr val="4A86E8"/>
                </a:solidFill>
                <a:effectLst/>
                <a:latin typeface="TH SarabunPSK" panose="020B0502040204020203" pitchFamily="34" charset="-34"/>
                <a:cs typeface="TH SarabunPSK" panose="020B0502040204020203" pitchFamily="34" charset="-34"/>
              </a:rPr>
              <a:t>Project Connection Hardware</a:t>
            </a:r>
            <a:endParaRPr lang="en-US" sz="2800" b="1" dirty="0">
              <a:effectLst/>
              <a:latin typeface="TH SarabunPSK" panose="020B0502040204020203" pitchFamily="34" charset="-34"/>
              <a:cs typeface="TH SarabunPSK" panose="020B0502040204020203" pitchFamily="34" charset="-34"/>
            </a:endParaRPr>
          </a:p>
          <a:p>
            <a:pPr rtl="0">
              <a:spcBef>
                <a:spcPts val="1800"/>
              </a:spcBef>
              <a:spcAft>
                <a:spcPts val="600"/>
              </a:spcAft>
            </a:pPr>
            <a:r>
              <a:rPr lang="en-US" sz="2800" b="1" i="0" u="none" strike="noStrike" dirty="0">
                <a:solidFill>
                  <a:srgbClr val="000000"/>
                </a:solidFill>
                <a:effectLst/>
                <a:latin typeface="TH SarabunPSK" panose="020B0502040204020203" pitchFamily="34" charset="-34"/>
                <a:cs typeface="TH SarabunPSK" panose="020B0502040204020203" pitchFamily="34" charset="-34"/>
              </a:rPr>
              <a:t>Assignment </a:t>
            </a:r>
            <a:r>
              <a:rPr lang="en-US" sz="2800" b="1" dirty="0">
                <a:solidFill>
                  <a:srgbClr val="000000"/>
                </a:solidFill>
                <a:latin typeface="TH SarabunPSK" panose="020B0502040204020203" pitchFamily="34" charset="-34"/>
                <a:cs typeface="TH SarabunPSK" panose="020B0502040204020203" pitchFamily="34" charset="-34"/>
              </a:rPr>
              <a:t>2</a:t>
            </a:r>
            <a:endParaRPr lang="en-US" sz="2800" b="1" dirty="0">
              <a:effectLst/>
              <a:latin typeface="TH SarabunPSK" panose="020B0502040204020203" pitchFamily="34" charset="-34"/>
              <a:cs typeface="TH SarabunPSK" panose="020B0502040204020203" pitchFamily="34" charset="-34"/>
            </a:endParaRP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2800" b="0" i="0" u="none" strike="noStrike" dirty="0">
                <a:solidFill>
                  <a:srgbClr val="000000"/>
                </a:solidFill>
                <a:effectLst/>
                <a:latin typeface="TH SarabunPSK" panose="020B0502040204020203" pitchFamily="34" charset="-34"/>
                <a:cs typeface="TH SarabunPSK" panose="020B0502040204020203" pitchFamily="34" charset="-34"/>
              </a:rPr>
              <a:t> Students must create project by Project Windows From App (.NET framework) C#</a:t>
            </a:r>
          </a:p>
          <a:p>
            <a:pPr fontAlgn="base"/>
            <a:r>
              <a:rPr lang="en-US" sz="2800" b="0" i="0" u="none" strike="noStrike" dirty="0">
                <a:solidFill>
                  <a:srgbClr val="000000"/>
                </a:solidFill>
                <a:effectLst/>
                <a:latin typeface="TH SarabunPSK" panose="020B0502040204020203" pitchFamily="34" charset="-34"/>
                <a:cs typeface="TH SarabunPSK" panose="020B0502040204020203" pitchFamily="34" charset="-34"/>
              </a:rPr>
              <a:t>	Name Project C#:  </a:t>
            </a:r>
            <a:r>
              <a:rPr lang="en-US" sz="2800" b="1" i="0" u="none" strike="noStrike" dirty="0">
                <a:solidFill>
                  <a:srgbClr val="000000"/>
                </a:solidFill>
                <a:effectLst/>
                <a:latin typeface="TH SarabunPSK" panose="020B0502040204020203" pitchFamily="34" charset="-34"/>
                <a:cs typeface="TH SarabunPSK" panose="020B0502040204020203" pitchFamily="34" charset="-34"/>
              </a:rPr>
              <a:t>Assignment 2</a:t>
            </a:r>
          </a:p>
          <a:p>
            <a:pPr fontAlgn="base"/>
            <a:r>
              <a:rPr lang="en-US" sz="2800" b="1" dirty="0">
                <a:solidFill>
                  <a:srgbClr val="000000"/>
                </a:solidFill>
                <a:latin typeface="TH SarabunPSK" panose="020B0502040204020203" pitchFamily="34" charset="-34"/>
                <a:cs typeface="TH SarabunPSK" panose="020B0502040204020203" pitchFamily="34" charset="-34"/>
              </a:rPr>
              <a:t>	</a:t>
            </a:r>
            <a:r>
              <a:rPr lang="en-US" sz="2800" dirty="0">
                <a:solidFill>
                  <a:srgbClr val="000000"/>
                </a:solidFill>
                <a:latin typeface="TH SarabunPSK" panose="020B0502040204020203" pitchFamily="34" charset="-34"/>
                <a:cs typeface="TH SarabunPSK" panose="020B0502040204020203" pitchFamily="34" charset="-34"/>
              </a:rPr>
              <a:t>Object</a:t>
            </a:r>
            <a:r>
              <a:rPr lang="en-US" sz="2800" b="1" dirty="0">
                <a:solidFill>
                  <a:srgbClr val="000000"/>
                </a:solidFill>
                <a:latin typeface="TH SarabunPSK" panose="020B0502040204020203" pitchFamily="34" charset="-34"/>
                <a:cs typeface="TH SarabunPSK" panose="020B0502040204020203" pitchFamily="34" charset="-34"/>
              </a:rPr>
              <a:t> </a:t>
            </a:r>
            <a:r>
              <a:rPr lang="en-US" sz="2800" dirty="0">
                <a:solidFill>
                  <a:srgbClr val="000000"/>
                </a:solidFill>
                <a:latin typeface="TH SarabunPSK" panose="020B0502040204020203" pitchFamily="34" charset="-34"/>
                <a:cs typeface="TH SarabunPSK" panose="020B0502040204020203" pitchFamily="34" charset="-34"/>
              </a:rPr>
              <a:t>:</a:t>
            </a:r>
            <a:r>
              <a:rPr lang="en-US" sz="2800" b="1" dirty="0">
                <a:solidFill>
                  <a:srgbClr val="000000"/>
                </a:solidFill>
                <a:latin typeface="TH SarabunPSK" panose="020B0502040204020203" pitchFamily="34" charset="-34"/>
                <a:cs typeface="TH SarabunPSK" panose="020B0502040204020203" pitchFamily="34" charset="-34"/>
              </a:rPr>
              <a:t> Coin 1 Bath</a:t>
            </a:r>
            <a:endParaRPr lang="en-US" sz="2800" b="0" i="0" u="none" strike="noStrike" dirty="0">
              <a:solidFill>
                <a:srgbClr val="000000"/>
              </a:solidFill>
              <a:effectLst/>
              <a:latin typeface="TH SarabunPSK" panose="020B0502040204020203" pitchFamily="34" charset="-34"/>
              <a:cs typeface="TH SarabunPSK" panose="020B0502040204020203" pitchFamily="34" charset="-34"/>
            </a:endParaRPr>
          </a:p>
          <a:p>
            <a:pPr lvl="1" fontAlgn="base"/>
            <a:r>
              <a:rPr lang="en-US" sz="2800" b="1" i="0" u="sng" strike="noStrike" dirty="0">
                <a:solidFill>
                  <a:srgbClr val="000000"/>
                </a:solidFill>
                <a:effectLst/>
                <a:latin typeface="TH SarabunPSK" panose="020B0502040204020203" pitchFamily="34" charset="-34"/>
                <a:cs typeface="TH SarabunPSK" panose="020B0502040204020203" pitchFamily="34" charset="-34"/>
              </a:rPr>
              <a:t>Detail UI</a:t>
            </a:r>
          </a:p>
          <a:p>
            <a:pPr marL="971550" lvl="1" indent="-514350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800" b="0" i="0" u="none" strike="noStrike" dirty="0">
                <a:solidFill>
                  <a:srgbClr val="000000"/>
                </a:solidFill>
                <a:effectLst/>
                <a:latin typeface="TH SarabunPSK" panose="020B0502040204020203" pitchFamily="34" charset="-34"/>
                <a:cs typeface="TH SarabunPSK" panose="020B0502040204020203" pitchFamily="34" charset="-34"/>
              </a:rPr>
              <a:t>Button =&gt; Name “Open Camera” </a:t>
            </a:r>
            <a:r>
              <a:rPr lang="en-US" sz="2800" dirty="0">
                <a:solidFill>
                  <a:srgbClr val="000000"/>
                </a:solidFill>
                <a:latin typeface="TH SarabunPSK" panose="020B0502040204020203" pitchFamily="34" charset="-34"/>
                <a:cs typeface="TH SarabunPSK" panose="020B0502040204020203" pitchFamily="34" charset="-34"/>
              </a:rPr>
              <a:t>=&gt; </a:t>
            </a:r>
            <a:r>
              <a:rPr lang="en-US" sz="2800" b="0" i="0" u="none" strike="noStrike" dirty="0">
                <a:solidFill>
                  <a:srgbClr val="000000"/>
                </a:solidFill>
                <a:effectLst/>
                <a:latin typeface="TH SarabunPSK" panose="020B0502040204020203" pitchFamily="34" charset="-34"/>
                <a:cs typeface="TH SarabunPSK" panose="020B0502040204020203" pitchFamily="34" charset="-34"/>
              </a:rPr>
              <a:t>Function Open Camera </a:t>
            </a:r>
            <a:endParaRPr lang="en-US" sz="2800" dirty="0">
              <a:solidFill>
                <a:srgbClr val="000000"/>
              </a:solidFill>
              <a:latin typeface="TH SarabunPSK" panose="020B0502040204020203" pitchFamily="34" charset="-34"/>
              <a:cs typeface="TH SarabunPSK" panose="020B0502040204020203" pitchFamily="34" charset="-34"/>
            </a:endParaRPr>
          </a:p>
          <a:p>
            <a:pPr marL="971550" lvl="1" indent="-514350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800" dirty="0">
                <a:solidFill>
                  <a:srgbClr val="000000"/>
                </a:solidFill>
                <a:latin typeface="TH SarabunPSK" panose="020B0502040204020203" pitchFamily="34" charset="-34"/>
                <a:cs typeface="TH SarabunPSK" panose="020B0502040204020203" pitchFamily="34" charset="-34"/>
              </a:rPr>
              <a:t>PictureBox1 =&gt; Size (300, 300)</a:t>
            </a:r>
            <a:endParaRPr lang="en-US" sz="2800" b="0" i="0" u="none" strike="noStrike" dirty="0">
              <a:solidFill>
                <a:srgbClr val="000000"/>
              </a:solidFill>
              <a:effectLst/>
              <a:latin typeface="TH SarabunPSK" panose="020B0502040204020203" pitchFamily="34" charset="-34"/>
              <a:cs typeface="TH SarabunPSK" panose="020B0502040204020203" pitchFamily="34" charset="-34"/>
            </a:endParaRPr>
          </a:p>
          <a:p>
            <a:pPr marL="971550" lvl="1" indent="-514350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800" b="0" i="0" u="none" strike="noStrike" dirty="0">
                <a:solidFill>
                  <a:srgbClr val="000000"/>
                </a:solidFill>
                <a:effectLst/>
                <a:latin typeface="TH SarabunPSK" panose="020B0502040204020203" pitchFamily="34" charset="-34"/>
                <a:cs typeface="TH SarabunPSK" panose="020B0502040204020203" pitchFamily="34" charset="-34"/>
              </a:rPr>
              <a:t>Button =&gt; Name “</a:t>
            </a:r>
            <a:r>
              <a:rPr lang="en-US" sz="2800" dirty="0">
                <a:solidFill>
                  <a:srgbClr val="000000"/>
                </a:solidFill>
                <a:latin typeface="TH SarabunPSK" panose="020B0502040204020203" pitchFamily="34" charset="-34"/>
                <a:cs typeface="TH SarabunPSK" panose="020B0502040204020203" pitchFamily="34" charset="-34"/>
              </a:rPr>
              <a:t>S</a:t>
            </a:r>
            <a:r>
              <a:rPr lang="en-US" sz="2800" b="0" i="0" u="none" strike="noStrike" dirty="0">
                <a:solidFill>
                  <a:srgbClr val="000000"/>
                </a:solidFill>
                <a:effectLst/>
                <a:latin typeface="TH SarabunPSK" panose="020B0502040204020203" pitchFamily="34" charset="-34"/>
                <a:cs typeface="TH SarabunPSK" panose="020B0502040204020203" pitchFamily="34" charset="-34"/>
              </a:rPr>
              <a:t>ave” =&gt; Function Save image</a:t>
            </a:r>
          </a:p>
          <a:p>
            <a:pPr marL="971550" lvl="1" indent="-514350" fontAlgn="base">
              <a:buFont typeface="+mj-lt"/>
              <a:buAutoNum type="arabicPeriod"/>
            </a:pPr>
            <a:r>
              <a:rPr lang="en-US" sz="2800" dirty="0">
                <a:solidFill>
                  <a:srgbClr val="000000"/>
                </a:solidFill>
                <a:latin typeface="TH SarabunPSK" panose="020B0502040204020203" pitchFamily="34" charset="-34"/>
                <a:cs typeface="TH SarabunPSK" panose="020B0502040204020203" pitchFamily="34" charset="-34"/>
              </a:rPr>
              <a:t>Form1 =&gt; Name “Assignment2” , Size (800,500)</a:t>
            </a:r>
            <a:endParaRPr lang="en-US" sz="2800" b="0" i="0" u="none" strike="noStrike" dirty="0">
              <a:solidFill>
                <a:srgbClr val="000000"/>
              </a:solidFill>
              <a:effectLst/>
              <a:latin typeface="TH SarabunPSK" panose="020B0502040204020203" pitchFamily="34" charset="-34"/>
              <a:cs typeface="TH SarabunPSK" panose="020B0502040204020203" pitchFamily="34" charset="-34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en-US" sz="2800" b="1" dirty="0">
                <a:solidFill>
                  <a:srgbClr val="000000"/>
                </a:solidFill>
                <a:latin typeface="TH SarabunPSK" panose="020B0502040204020203" pitchFamily="34" charset="-34"/>
                <a:cs typeface="TH SarabunPSK" panose="020B0502040204020203" pitchFamily="34" charset="-34"/>
              </a:rPr>
              <a:t>      </a:t>
            </a:r>
            <a:r>
              <a:rPr lang="en-US" sz="2800" b="1" u="sng" dirty="0">
                <a:solidFill>
                  <a:srgbClr val="000000"/>
                </a:solidFill>
                <a:latin typeface="TH SarabunPSK" panose="020B0502040204020203" pitchFamily="34" charset="-34"/>
                <a:cs typeface="TH SarabunPSK" panose="020B0502040204020203" pitchFamily="34" charset="-34"/>
              </a:rPr>
              <a:t>Output</a:t>
            </a:r>
          </a:p>
          <a:p>
            <a:pPr marL="971550" lvl="1" indent="-514350" fontAlgn="base">
              <a:buFont typeface="+mj-lt"/>
              <a:buAutoNum type="arabicPeriod"/>
            </a:pPr>
            <a:r>
              <a:rPr lang="en-US" sz="2800" dirty="0">
                <a:solidFill>
                  <a:srgbClr val="000000"/>
                </a:solidFill>
                <a:latin typeface="TH SarabunPSK" panose="020B0502040204020203" pitchFamily="34" charset="-34"/>
                <a:cs typeface="TH SarabunPSK" panose="020B0502040204020203" pitchFamily="34" charset="-34"/>
              </a:rPr>
              <a:t>File Image Coin Capture 1 image =&gt; Filename “</a:t>
            </a:r>
            <a:r>
              <a:rPr lang="en-US" sz="2800" b="1" dirty="0">
                <a:solidFill>
                  <a:srgbClr val="000000"/>
                </a:solidFill>
                <a:latin typeface="TH SarabunPSK" panose="020B0502040204020203" pitchFamily="34" charset="-34"/>
                <a:cs typeface="TH SarabunPSK" panose="020B0502040204020203" pitchFamily="34" charset="-34"/>
              </a:rPr>
              <a:t>1.jpg”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en-US" sz="2800" b="1" i="0" u="none" strike="noStrike" dirty="0">
                <a:solidFill>
                  <a:srgbClr val="000000"/>
                </a:solidFill>
                <a:effectLst/>
                <a:latin typeface="TH SarabunPSK" panose="020B0502040204020203" pitchFamily="34" charset="-34"/>
                <a:cs typeface="TH SarabunPSK" panose="020B0502040204020203" pitchFamily="34" charset="-34"/>
              </a:rPr>
              <a:t>When you have completed the task according to the procedure, please raise your hand and ask the Teaching Assistant (TA) to mark your score.</a:t>
            </a:r>
          </a:p>
        </p:txBody>
      </p:sp>
      <p:pic>
        <p:nvPicPr>
          <p:cNvPr id="2" name="Picture 2" descr="B.Eng. Robotics and AI Engineering (Internation Program) - KMITL Curriculum">
            <a:extLst>
              <a:ext uri="{FF2B5EF4-FFF2-40B4-BE49-F238E27FC236}">
                <a16:creationId xmlns:a16="http://schemas.microsoft.com/office/drawing/2014/main" id="{E506BD32-BDCE-82E8-DC89-F6484E3DDB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1" b="89893" l="5762" r="90430">
                        <a14:foregroundMark x1="54492" y1="58398" x2="54492" y2="58398"/>
                        <a14:foregroundMark x1="67773" y1="58203" x2="67773" y2="58203"/>
                        <a14:foregroundMark x1="78857" y1="56738" x2="78857" y2="56738"/>
                        <a14:foregroundMark x1="19922" y1="48584" x2="19922" y2="48584"/>
                        <a14:foregroundMark x1="9229" y1="35596" x2="9229" y2="35596"/>
                        <a14:foregroundMark x1="5762" y1="29492" x2="5762" y2="29492"/>
                        <a14:foregroundMark x1="19727" y1="49268" x2="19727" y2="49268"/>
                        <a14:foregroundMark x1="17529" y1="45508" x2="82324" y2="60156"/>
                        <a14:foregroundMark x1="82324" y1="60156" x2="84473" y2="57129"/>
                        <a14:foregroundMark x1="82910" y1="58398" x2="65674" y2="55811"/>
                        <a14:foregroundMark x1="35352" y1="49805" x2="35547" y2="45313"/>
                        <a14:foregroundMark x1="32471" y1="45117" x2="40625" y2="46631"/>
                        <a14:foregroundMark x1="48047" y1="48682" x2="63965" y2="49365"/>
                        <a14:foregroundMark x1="48828" y1="51367" x2="57471" y2="56494"/>
                        <a14:foregroundMark x1="52002" y1="59277" x2="65771" y2="59082"/>
                        <a14:foregroundMark x1="65479" y1="58594" x2="76563" y2="59277"/>
                        <a14:foregroundMark x1="76758" y1="57617" x2="76855" y2="54932"/>
                        <a14:foregroundMark x1="76270" y1="59277" x2="79150" y2="55127"/>
                        <a14:foregroundMark x1="82227" y1="54443" x2="83887" y2="58984"/>
                        <a14:foregroundMark x1="79150" y1="58887" x2="84570" y2="57031"/>
                        <a14:foregroundMark x1="78662" y1="59277" x2="86865" y2="59668"/>
                        <a14:foregroundMark x1="86084" y1="60400" x2="85303" y2="54443"/>
                        <a14:foregroundMark x1="64600" y1="37598" x2="75391" y2="35400"/>
                        <a14:foregroundMark x1="75391" y1="35498" x2="75098" y2="36621"/>
                        <a14:foregroundMark x1="73486" y1="34424" x2="63770" y2="35791"/>
                        <a14:foregroundMark x1="73389" y1="34717" x2="65283" y2="35889"/>
                        <a14:foregroundMark x1="74609" y1="33350" x2="67041" y2="35303"/>
                        <a14:foregroundMark x1="89355" y1="61768" x2="88672" y2="58789"/>
                        <a14:foregroundMark x1="88672" y1="58691" x2="90430" y2="61475"/>
                        <a14:foregroundMark x1="20117" y1="44238" x2="22363" y2="47021"/>
                        <a14:foregroundMark x1="18604" y1="52148" x2="20508" y2="4580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9220" y="-429528"/>
            <a:ext cx="1738564" cy="1738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32136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257175-6266-813A-5363-AFD77B7A2A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17E0A8B-F1CD-BBA2-2DED-0F6ABC8C96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1040" y="274973"/>
            <a:ext cx="5321214" cy="684503"/>
          </a:xfrm>
        </p:spPr>
        <p:txBody>
          <a:bodyPr>
            <a:normAutofit/>
          </a:bodyPr>
          <a:lstStyle/>
          <a:p>
            <a:r>
              <a:rPr lang="en-US" sz="3200" b="1" u="sng" dirty="0">
                <a:solidFill>
                  <a:srgbClr val="00B050"/>
                </a:solidFill>
                <a:latin typeface="TH SarabunPSK" panose="020B0502040204020203" pitchFamily="34" charset="-34"/>
                <a:cs typeface="TH SarabunPSK" panose="020B0502040204020203" pitchFamily="34" charset="-34"/>
              </a:rPr>
              <a:t>Design UI C# for Process Histogram </a:t>
            </a:r>
            <a:endParaRPr lang="en-US" sz="3200" b="1" u="sng" dirty="0">
              <a:latin typeface="TH SarabunPSK" panose="020B0502040204020203" pitchFamily="34" charset="-34"/>
              <a:cs typeface="TH SarabunPSK" panose="020B0502040204020203" pitchFamily="34" charset="-34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F2149D-6F93-687D-BE64-38B1E57873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559" y="1286933"/>
            <a:ext cx="7573424" cy="375073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9456743-604E-4990-5A31-5C04F9B50EA9}"/>
              </a:ext>
            </a:extLst>
          </p:cNvPr>
          <p:cNvSpPr txBox="1"/>
          <p:nvPr/>
        </p:nvSpPr>
        <p:spPr>
          <a:xfrm>
            <a:off x="5501458" y="3496733"/>
            <a:ext cx="389654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  <a:highlight>
                  <a:srgbClr val="FFFF00"/>
                </a:highlight>
                <a:latin typeface="TH SarabunPSK" panose="020B0502040204020203" pitchFamily="34" charset="-34"/>
                <a:cs typeface="TH SarabunPSK" panose="020B0502040204020203" pitchFamily="34" charset="-34"/>
              </a:rPr>
              <a:t>Add Button &amp; Histogram Box</a:t>
            </a:r>
            <a:endParaRPr lang="en-US" sz="2400" b="1" dirty="0">
              <a:solidFill>
                <a:srgbClr val="FF0000"/>
              </a:solidFill>
              <a:highlight>
                <a:srgbClr val="FFFF00"/>
              </a:highlight>
              <a:latin typeface="TH SarabunPSK" panose="020B0502040204020203" pitchFamily="34" charset="-34"/>
              <a:cs typeface="TH SarabunPSK" panose="020B0502040204020203" pitchFamily="34" charset="-34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849C48C-D432-40EE-3E2B-4194BF531884}"/>
              </a:ext>
            </a:extLst>
          </p:cNvPr>
          <p:cNvSpPr/>
          <p:nvPr/>
        </p:nvSpPr>
        <p:spPr>
          <a:xfrm>
            <a:off x="6681942" y="3958398"/>
            <a:ext cx="844926" cy="26646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2368BB5-AF30-8C2F-DC17-C9447299EE33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7526868" y="4091633"/>
            <a:ext cx="1947332" cy="46069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8519634F-811C-6ED6-DED1-D6D4936171FF}"/>
              </a:ext>
            </a:extLst>
          </p:cNvPr>
          <p:cNvSpPr txBox="1"/>
          <p:nvPr/>
        </p:nvSpPr>
        <p:spPr>
          <a:xfrm>
            <a:off x="7526493" y="4576002"/>
            <a:ext cx="389541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  <a:highlight>
                  <a:srgbClr val="FFFF00"/>
                </a:highlight>
                <a:latin typeface="TH SarabunPSK" panose="020B0502040204020203" pitchFamily="34" charset="-34"/>
                <a:cs typeface="TH SarabunPSK" panose="020B0502040204020203" pitchFamily="34" charset="-34"/>
              </a:rPr>
              <a:t>[Double Click] </a:t>
            </a:r>
            <a:r>
              <a:rPr lang="en-US" sz="2400" b="1" dirty="0">
                <a:highlight>
                  <a:srgbClr val="FFFF00"/>
                </a:highlight>
                <a:latin typeface="TH SarabunPSK" panose="020B0502040204020203" pitchFamily="34" charset="-34"/>
                <a:cs typeface="TH SarabunPSK" panose="020B0502040204020203" pitchFamily="34" charset="-34"/>
              </a:rPr>
              <a:t>Button </a:t>
            </a:r>
            <a:r>
              <a:rPr lang="en-US" sz="2400" b="1" dirty="0">
                <a:solidFill>
                  <a:srgbClr val="FF0000"/>
                </a:solidFill>
                <a:highlight>
                  <a:srgbClr val="FFFF00"/>
                </a:highlight>
                <a:latin typeface="TH SarabunPSK" panose="020B0502040204020203" pitchFamily="34" charset="-34"/>
                <a:cs typeface="TH SarabunPSK" panose="020B0502040204020203" pitchFamily="34" charset="-34"/>
              </a:rPr>
              <a:t>Go to Code</a:t>
            </a:r>
          </a:p>
        </p:txBody>
      </p:sp>
      <p:pic>
        <p:nvPicPr>
          <p:cNvPr id="23" name="Picture 2" descr="B.Eng. Robotics and AI Engineering (Internation Program) - KMITL Curriculum">
            <a:extLst>
              <a:ext uri="{FF2B5EF4-FFF2-40B4-BE49-F238E27FC236}">
                <a16:creationId xmlns:a16="http://schemas.microsoft.com/office/drawing/2014/main" id="{B88B20CB-6D11-B795-501F-7CAC1D1414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61" b="89893" l="5762" r="90430">
                        <a14:foregroundMark x1="54492" y1="58398" x2="54492" y2="58398"/>
                        <a14:foregroundMark x1="67773" y1="58203" x2="67773" y2="58203"/>
                        <a14:foregroundMark x1="78857" y1="56738" x2="78857" y2="56738"/>
                        <a14:foregroundMark x1="19922" y1="48584" x2="19922" y2="48584"/>
                        <a14:foregroundMark x1="9229" y1="35596" x2="9229" y2="35596"/>
                        <a14:foregroundMark x1="5762" y1="29492" x2="5762" y2="29492"/>
                        <a14:foregroundMark x1="19727" y1="49268" x2="19727" y2="49268"/>
                        <a14:foregroundMark x1="17529" y1="45508" x2="82324" y2="60156"/>
                        <a14:foregroundMark x1="82324" y1="60156" x2="84473" y2="57129"/>
                        <a14:foregroundMark x1="82910" y1="58398" x2="65674" y2="55811"/>
                        <a14:foregroundMark x1="35352" y1="49805" x2="35547" y2="45313"/>
                        <a14:foregroundMark x1="32471" y1="45117" x2="40625" y2="46631"/>
                        <a14:foregroundMark x1="48047" y1="48682" x2="63965" y2="49365"/>
                        <a14:foregroundMark x1="48828" y1="51367" x2="57471" y2="56494"/>
                        <a14:foregroundMark x1="52002" y1="59277" x2="65771" y2="59082"/>
                        <a14:foregroundMark x1="65479" y1="58594" x2="76563" y2="59277"/>
                        <a14:foregroundMark x1="76758" y1="57617" x2="76855" y2="54932"/>
                        <a14:foregroundMark x1="76270" y1="59277" x2="79150" y2="55127"/>
                        <a14:foregroundMark x1="82227" y1="54443" x2="83887" y2="58984"/>
                        <a14:foregroundMark x1="79150" y1="58887" x2="84570" y2="57031"/>
                        <a14:foregroundMark x1="78662" y1="59277" x2="86865" y2="59668"/>
                        <a14:foregroundMark x1="86084" y1="60400" x2="85303" y2="54443"/>
                        <a14:foregroundMark x1="64600" y1="37598" x2="75391" y2="35400"/>
                        <a14:foregroundMark x1="75391" y1="35498" x2="75098" y2="36621"/>
                        <a14:foregroundMark x1="73486" y1="34424" x2="63770" y2="35791"/>
                        <a14:foregroundMark x1="73389" y1="34717" x2="65283" y2="35889"/>
                        <a14:foregroundMark x1="74609" y1="33350" x2="67041" y2="35303"/>
                        <a14:foregroundMark x1="89355" y1="61768" x2="88672" y2="58789"/>
                        <a14:foregroundMark x1="88672" y1="58691" x2="90430" y2="61475"/>
                        <a14:foregroundMark x1="20117" y1="44238" x2="22363" y2="47021"/>
                        <a14:foregroundMark x1="18604" y1="52148" x2="20508" y2="4580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9220" y="-429528"/>
            <a:ext cx="1738564" cy="1738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84175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CC6F0C0-F464-16F3-966A-D117190688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243" y="1530368"/>
            <a:ext cx="4660712" cy="225469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CDCC4D-D652-3140-C770-293D6EE84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243" y="600075"/>
            <a:ext cx="5257800" cy="523875"/>
          </a:xfrm>
        </p:spPr>
        <p:txBody>
          <a:bodyPr>
            <a:noAutofit/>
          </a:bodyPr>
          <a:lstStyle/>
          <a:p>
            <a:r>
              <a:rPr lang="en-US" sz="2800" b="1" dirty="0">
                <a:latin typeface="TH SarabunPSK" panose="020B0502040204020203" pitchFamily="34" charset="-34"/>
                <a:cs typeface="TH SarabunPSK" panose="020B0502040204020203" pitchFamily="34" charset="-34"/>
              </a:rPr>
              <a:t>Example Add Code Open Camera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A20555C-2897-7C09-92E6-F4250F4473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0043" y="1605961"/>
            <a:ext cx="5794039" cy="364607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B25734D-2D94-227E-4D21-FF45B10A88AA}"/>
              </a:ext>
            </a:extLst>
          </p:cNvPr>
          <p:cNvSpPr txBox="1"/>
          <p:nvPr/>
        </p:nvSpPr>
        <p:spPr>
          <a:xfrm>
            <a:off x="9647046" y="4681306"/>
            <a:ext cx="198755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  <a:highlight>
                  <a:srgbClr val="FFFF00"/>
                </a:highlight>
                <a:latin typeface="TH SarabunPSK" panose="020B0502040204020203" pitchFamily="34" charset="-34"/>
                <a:cs typeface="TH SarabunPSK" panose="020B0502040204020203" pitchFamily="34" charset="-34"/>
              </a:rPr>
              <a:t>Complete Project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EF1DEE4-35C4-36E9-C526-69E5AECCAC29}"/>
              </a:ext>
            </a:extLst>
          </p:cNvPr>
          <p:cNvCxnSpPr>
            <a:cxnSpLocks/>
          </p:cNvCxnSpPr>
          <p:nvPr/>
        </p:nvCxnSpPr>
        <p:spPr>
          <a:xfrm flipV="1">
            <a:off x="3081868" y="1219200"/>
            <a:ext cx="2133599" cy="47636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FD12EFB-E97E-5455-FBF0-2CFBC8C16F28}"/>
              </a:ext>
            </a:extLst>
          </p:cNvPr>
          <p:cNvSpPr txBox="1"/>
          <p:nvPr/>
        </p:nvSpPr>
        <p:spPr>
          <a:xfrm>
            <a:off x="5352955" y="92003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FF0000"/>
                </a:solidFill>
                <a:latin typeface="TH SarabunPSK" panose="020B0502040204020203" pitchFamily="34" charset="-34"/>
                <a:cs typeface="TH SarabunPSK" panose="020B0502040204020203" pitchFamily="34" charset="-34"/>
              </a:rPr>
              <a:t>Add Variable for Frame Gray </a:t>
            </a:r>
            <a:r>
              <a:rPr lang="en-US" sz="1800" b="1" dirty="0">
                <a:latin typeface="TH SarabunPSK" panose="020B0502040204020203" pitchFamily="34" charset="-34"/>
                <a:cs typeface="TH SarabunPSK" panose="020B0502040204020203" pitchFamily="34" charset="-34"/>
              </a:rPr>
              <a:t>=&gt; Red = [2]  form IMG [BGR]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452C278-71C9-2802-F081-0FAFC77A6179}"/>
              </a:ext>
            </a:extLst>
          </p:cNvPr>
          <p:cNvCxnSpPr>
            <a:cxnSpLocks/>
          </p:cNvCxnSpPr>
          <p:nvPr/>
        </p:nvCxnSpPr>
        <p:spPr>
          <a:xfrm>
            <a:off x="4394201" y="3134082"/>
            <a:ext cx="0" cy="89198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2040DBD8-923D-902B-2731-BDA758D9B0E0}"/>
              </a:ext>
            </a:extLst>
          </p:cNvPr>
          <p:cNvSpPr txBox="1"/>
          <p:nvPr/>
        </p:nvSpPr>
        <p:spPr>
          <a:xfrm>
            <a:off x="3431022" y="40260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FF0000"/>
                </a:solidFill>
                <a:latin typeface="TH SarabunPSK" panose="020B0502040204020203" pitchFamily="34" charset="-34"/>
                <a:cs typeface="TH SarabunPSK" panose="020B0502040204020203" pitchFamily="34" charset="-34"/>
              </a:rPr>
              <a:t>Max Value = 256 in 1 Layer</a:t>
            </a:r>
            <a:endParaRPr lang="en-US" sz="1800" b="1" dirty="0">
              <a:latin typeface="TH SarabunPSK" panose="020B0502040204020203" pitchFamily="34" charset="-34"/>
              <a:cs typeface="TH SarabunPSK" panose="020B0502040204020203" pitchFamily="34" charset="-34"/>
            </a:endParaRPr>
          </a:p>
        </p:txBody>
      </p:sp>
      <p:pic>
        <p:nvPicPr>
          <p:cNvPr id="16" name="Picture 2" descr="B.Eng. Robotics and AI Engineering (Internation Program) - KMITL Curriculum">
            <a:extLst>
              <a:ext uri="{FF2B5EF4-FFF2-40B4-BE49-F238E27FC236}">
                <a16:creationId xmlns:a16="http://schemas.microsoft.com/office/drawing/2014/main" id="{51D01DBD-013D-80B2-88FE-AE3310E36F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61" b="89893" l="5762" r="90430">
                        <a14:foregroundMark x1="54492" y1="58398" x2="54492" y2="58398"/>
                        <a14:foregroundMark x1="67773" y1="58203" x2="67773" y2="58203"/>
                        <a14:foregroundMark x1="78857" y1="56738" x2="78857" y2="56738"/>
                        <a14:foregroundMark x1="19922" y1="48584" x2="19922" y2="48584"/>
                        <a14:foregroundMark x1="9229" y1="35596" x2="9229" y2="35596"/>
                        <a14:foregroundMark x1="5762" y1="29492" x2="5762" y2="29492"/>
                        <a14:foregroundMark x1="19727" y1="49268" x2="19727" y2="49268"/>
                        <a14:foregroundMark x1="17529" y1="45508" x2="82324" y2="60156"/>
                        <a14:foregroundMark x1="82324" y1="60156" x2="84473" y2="57129"/>
                        <a14:foregroundMark x1="82910" y1="58398" x2="65674" y2="55811"/>
                        <a14:foregroundMark x1="35352" y1="49805" x2="35547" y2="45313"/>
                        <a14:foregroundMark x1="32471" y1="45117" x2="40625" y2="46631"/>
                        <a14:foregroundMark x1="48047" y1="48682" x2="63965" y2="49365"/>
                        <a14:foregroundMark x1="48828" y1="51367" x2="57471" y2="56494"/>
                        <a14:foregroundMark x1="52002" y1="59277" x2="65771" y2="59082"/>
                        <a14:foregroundMark x1="65479" y1="58594" x2="76563" y2="59277"/>
                        <a14:foregroundMark x1="76758" y1="57617" x2="76855" y2="54932"/>
                        <a14:foregroundMark x1="76270" y1="59277" x2="79150" y2="55127"/>
                        <a14:foregroundMark x1="82227" y1="54443" x2="83887" y2="58984"/>
                        <a14:foregroundMark x1="79150" y1="58887" x2="84570" y2="57031"/>
                        <a14:foregroundMark x1="78662" y1="59277" x2="86865" y2="59668"/>
                        <a14:foregroundMark x1="86084" y1="60400" x2="85303" y2="54443"/>
                        <a14:foregroundMark x1="64600" y1="37598" x2="75391" y2="35400"/>
                        <a14:foregroundMark x1="75391" y1="35498" x2="75098" y2="36621"/>
                        <a14:foregroundMark x1="73486" y1="34424" x2="63770" y2="35791"/>
                        <a14:foregroundMark x1="73389" y1="34717" x2="65283" y2="35889"/>
                        <a14:foregroundMark x1="74609" y1="33350" x2="67041" y2="35303"/>
                        <a14:foregroundMark x1="89355" y1="61768" x2="88672" y2="58789"/>
                        <a14:foregroundMark x1="88672" y1="58691" x2="90430" y2="61475"/>
                        <a14:foregroundMark x1="20117" y1="44238" x2="22363" y2="47021"/>
                        <a14:foregroundMark x1="18604" y1="52148" x2="20508" y2="4580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9220" y="-429528"/>
            <a:ext cx="1738564" cy="1738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16373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3DB4E7-9C0A-0B4E-5BFA-1C2EA7C1F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5DE8137-3283-1447-CC45-4B8B12743B92}"/>
              </a:ext>
            </a:extLst>
          </p:cNvPr>
          <p:cNvSpPr txBox="1"/>
          <p:nvPr/>
        </p:nvSpPr>
        <p:spPr>
          <a:xfrm>
            <a:off x="844550" y="35371"/>
            <a:ext cx="10871200" cy="69403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2000"/>
              </a:spcBef>
              <a:spcAft>
                <a:spcPts val="600"/>
              </a:spcAft>
            </a:pPr>
            <a:r>
              <a:rPr lang="en-US" sz="2800" b="1" i="0" u="none" strike="noStrike" dirty="0">
                <a:solidFill>
                  <a:srgbClr val="4A86E8"/>
                </a:solidFill>
                <a:effectLst/>
                <a:latin typeface="TH SarabunPSK" panose="020B0502040204020203" pitchFamily="34" charset="-34"/>
                <a:cs typeface="TH SarabunPSK" panose="020B0502040204020203" pitchFamily="34" charset="-34"/>
              </a:rPr>
              <a:t>Project Load Image and Save Image</a:t>
            </a:r>
            <a:endParaRPr lang="en-US" sz="2800" b="1" dirty="0">
              <a:effectLst/>
              <a:latin typeface="TH SarabunPSK" panose="020B0502040204020203" pitchFamily="34" charset="-34"/>
              <a:cs typeface="TH SarabunPSK" panose="020B0502040204020203" pitchFamily="34" charset="-34"/>
            </a:endParaRPr>
          </a:p>
          <a:p>
            <a:pPr rtl="0">
              <a:spcBef>
                <a:spcPts val="1800"/>
              </a:spcBef>
              <a:spcAft>
                <a:spcPts val="600"/>
              </a:spcAft>
            </a:pPr>
            <a:r>
              <a:rPr lang="en-US" sz="2800" b="1" i="0" u="none" strike="noStrike" dirty="0">
                <a:solidFill>
                  <a:srgbClr val="000000"/>
                </a:solidFill>
                <a:effectLst/>
                <a:latin typeface="TH SarabunPSK" panose="020B0502040204020203" pitchFamily="34" charset="-34"/>
                <a:cs typeface="TH SarabunPSK" panose="020B0502040204020203" pitchFamily="34" charset="-34"/>
              </a:rPr>
              <a:t>Assignment </a:t>
            </a:r>
            <a:r>
              <a:rPr lang="en-US" sz="2800" b="1" dirty="0">
                <a:solidFill>
                  <a:srgbClr val="000000"/>
                </a:solidFill>
                <a:latin typeface="TH SarabunPSK" panose="020B0502040204020203" pitchFamily="34" charset="-34"/>
                <a:cs typeface="TH SarabunPSK" panose="020B0502040204020203" pitchFamily="34" charset="-34"/>
              </a:rPr>
              <a:t>3</a:t>
            </a:r>
            <a:endParaRPr lang="en-US" sz="2800" b="1" dirty="0">
              <a:effectLst/>
              <a:latin typeface="TH SarabunPSK" panose="020B0502040204020203" pitchFamily="34" charset="-34"/>
              <a:cs typeface="TH SarabunPSK" panose="020B0502040204020203" pitchFamily="34" charset="-34"/>
            </a:endParaRP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2800" b="0" i="0" u="none" strike="noStrike" dirty="0">
                <a:solidFill>
                  <a:srgbClr val="000000"/>
                </a:solidFill>
                <a:effectLst/>
                <a:latin typeface="TH SarabunPSK" panose="020B0502040204020203" pitchFamily="34" charset="-34"/>
                <a:cs typeface="TH SarabunPSK" panose="020B0502040204020203" pitchFamily="34" charset="-34"/>
              </a:rPr>
              <a:t> Students must create project by Project Windows From App (.NET framework) C#</a:t>
            </a:r>
          </a:p>
          <a:p>
            <a:pPr fontAlgn="base"/>
            <a:r>
              <a:rPr lang="en-US" sz="2800" b="0" i="0" u="none" strike="noStrike" dirty="0">
                <a:solidFill>
                  <a:srgbClr val="000000"/>
                </a:solidFill>
                <a:effectLst/>
                <a:latin typeface="TH SarabunPSK" panose="020B0502040204020203" pitchFamily="34" charset="-34"/>
                <a:cs typeface="TH SarabunPSK" panose="020B0502040204020203" pitchFamily="34" charset="-34"/>
              </a:rPr>
              <a:t>	Name Project C#:  </a:t>
            </a:r>
            <a:r>
              <a:rPr lang="en-US" sz="2800" b="1" i="0" u="none" strike="noStrike" dirty="0">
                <a:solidFill>
                  <a:srgbClr val="000000"/>
                </a:solidFill>
                <a:effectLst/>
                <a:latin typeface="TH SarabunPSK" panose="020B0502040204020203" pitchFamily="34" charset="-34"/>
                <a:cs typeface="TH SarabunPSK" panose="020B0502040204020203" pitchFamily="34" charset="-34"/>
              </a:rPr>
              <a:t>Assignment 3</a:t>
            </a:r>
          </a:p>
          <a:p>
            <a:pPr fontAlgn="base"/>
            <a:r>
              <a:rPr lang="en-US" sz="2800" b="1" dirty="0">
                <a:solidFill>
                  <a:srgbClr val="000000"/>
                </a:solidFill>
                <a:latin typeface="TH SarabunPSK" panose="020B0502040204020203" pitchFamily="34" charset="-34"/>
                <a:cs typeface="TH SarabunPSK" panose="020B0502040204020203" pitchFamily="34" charset="-34"/>
              </a:rPr>
              <a:t>	Object Image : 1.jpg</a:t>
            </a:r>
            <a:endParaRPr lang="en-US" sz="2800" b="0" i="0" u="none" strike="noStrike" dirty="0">
              <a:solidFill>
                <a:srgbClr val="000000"/>
              </a:solidFill>
              <a:effectLst/>
              <a:latin typeface="TH SarabunPSK" panose="020B0502040204020203" pitchFamily="34" charset="-34"/>
              <a:cs typeface="TH SarabunPSK" panose="020B0502040204020203" pitchFamily="34" charset="-34"/>
            </a:endParaRPr>
          </a:p>
          <a:p>
            <a:pPr lvl="1" fontAlgn="base"/>
            <a:r>
              <a:rPr lang="en-US" sz="2800" b="1" i="0" u="sng" strike="noStrike" dirty="0">
                <a:solidFill>
                  <a:srgbClr val="000000"/>
                </a:solidFill>
                <a:effectLst/>
                <a:latin typeface="TH SarabunPSK" panose="020B0502040204020203" pitchFamily="34" charset="-34"/>
                <a:cs typeface="TH SarabunPSK" panose="020B0502040204020203" pitchFamily="34" charset="-34"/>
              </a:rPr>
              <a:t>Detail UI</a:t>
            </a:r>
          </a:p>
          <a:p>
            <a:pPr marL="971550" lvl="1" indent="-514350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800" b="0" i="0" u="none" strike="noStrike" dirty="0">
                <a:solidFill>
                  <a:srgbClr val="000000"/>
                </a:solidFill>
                <a:effectLst/>
                <a:latin typeface="TH SarabunPSK" panose="020B0502040204020203" pitchFamily="34" charset="-34"/>
                <a:cs typeface="TH SarabunPSK" panose="020B0502040204020203" pitchFamily="34" charset="-34"/>
              </a:rPr>
              <a:t>Button =&gt; Name “Load” </a:t>
            </a:r>
            <a:r>
              <a:rPr lang="en-US" sz="2800" dirty="0">
                <a:solidFill>
                  <a:srgbClr val="000000"/>
                </a:solidFill>
                <a:latin typeface="TH SarabunPSK" panose="020B0502040204020203" pitchFamily="34" charset="-34"/>
                <a:cs typeface="TH SarabunPSK" panose="020B0502040204020203" pitchFamily="34" charset="-34"/>
              </a:rPr>
              <a:t>=&gt; </a:t>
            </a:r>
            <a:r>
              <a:rPr lang="en-US" sz="2800" b="0" i="0" u="none" strike="noStrike" dirty="0">
                <a:solidFill>
                  <a:srgbClr val="000000"/>
                </a:solidFill>
                <a:effectLst/>
                <a:latin typeface="TH SarabunPSK" panose="020B0502040204020203" pitchFamily="34" charset="-34"/>
                <a:cs typeface="TH SarabunPSK" panose="020B0502040204020203" pitchFamily="34" charset="-34"/>
              </a:rPr>
              <a:t>Function Load image </a:t>
            </a:r>
            <a:endParaRPr lang="en-US" sz="2800" dirty="0">
              <a:solidFill>
                <a:srgbClr val="000000"/>
              </a:solidFill>
              <a:latin typeface="TH SarabunPSK" panose="020B0502040204020203" pitchFamily="34" charset="-34"/>
              <a:cs typeface="TH SarabunPSK" panose="020B0502040204020203" pitchFamily="34" charset="-34"/>
            </a:endParaRPr>
          </a:p>
          <a:p>
            <a:pPr marL="971550" lvl="1" indent="-514350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800" dirty="0">
                <a:solidFill>
                  <a:srgbClr val="000000"/>
                </a:solidFill>
                <a:latin typeface="TH SarabunPSK" panose="020B0502040204020203" pitchFamily="34" charset="-34"/>
                <a:cs typeface="TH SarabunPSK" panose="020B0502040204020203" pitchFamily="34" charset="-34"/>
              </a:rPr>
              <a:t>PictureBox1 =&gt; Size (300, 300)</a:t>
            </a:r>
          </a:p>
          <a:p>
            <a:pPr marL="971550" lvl="1" indent="-514350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800" b="0" i="0" u="none" strike="noStrike" dirty="0">
                <a:solidFill>
                  <a:srgbClr val="000000"/>
                </a:solidFill>
                <a:effectLst/>
                <a:latin typeface="TH SarabunPSK" panose="020B0502040204020203" pitchFamily="34" charset="-34"/>
                <a:cs typeface="TH SarabunPSK" panose="020B0502040204020203" pitchFamily="34" charset="-34"/>
              </a:rPr>
              <a:t>HistogramBox1 =&gt; Size (300, 300)</a:t>
            </a:r>
          </a:p>
          <a:p>
            <a:pPr marL="971550" lvl="1" indent="-514350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800" b="0" i="0" u="none" strike="noStrike" dirty="0">
                <a:solidFill>
                  <a:srgbClr val="000000"/>
                </a:solidFill>
                <a:effectLst/>
                <a:latin typeface="TH SarabunPSK" panose="020B0502040204020203" pitchFamily="34" charset="-34"/>
                <a:cs typeface="TH SarabunPSK" panose="020B0502040204020203" pitchFamily="34" charset="-34"/>
              </a:rPr>
              <a:t>Button =&gt; Name “</a:t>
            </a:r>
            <a:r>
              <a:rPr lang="en-US" sz="2800" dirty="0">
                <a:solidFill>
                  <a:srgbClr val="000000"/>
                </a:solidFill>
                <a:latin typeface="TH SarabunPSK" panose="020B0502040204020203" pitchFamily="34" charset="-34"/>
                <a:cs typeface="TH SarabunPSK" panose="020B0502040204020203" pitchFamily="34" charset="-34"/>
              </a:rPr>
              <a:t>Process</a:t>
            </a:r>
            <a:r>
              <a:rPr lang="en-US" sz="2800" b="0" i="0" u="none" strike="noStrike" dirty="0">
                <a:solidFill>
                  <a:srgbClr val="000000"/>
                </a:solidFill>
                <a:effectLst/>
                <a:latin typeface="TH SarabunPSK" panose="020B0502040204020203" pitchFamily="34" charset="-34"/>
                <a:cs typeface="TH SarabunPSK" panose="020B0502040204020203" pitchFamily="34" charset="-34"/>
              </a:rPr>
              <a:t>” =&gt; Function Generate Histograms image Layer Blue</a:t>
            </a:r>
          </a:p>
          <a:p>
            <a:pPr marL="971550" lvl="1" indent="-514350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800" dirty="0">
                <a:solidFill>
                  <a:srgbClr val="000000"/>
                </a:solidFill>
                <a:latin typeface="TH SarabunPSK" panose="020B0502040204020203" pitchFamily="34" charset="-34"/>
                <a:cs typeface="TH SarabunPSK" panose="020B0502040204020203" pitchFamily="34" charset="-34"/>
              </a:rPr>
              <a:t>Form1 =&gt; Name “Assignment1” ,Size (800,500)</a:t>
            </a:r>
            <a:endParaRPr lang="en-US" sz="2800" b="0" i="0" u="none" strike="noStrike" dirty="0">
              <a:solidFill>
                <a:srgbClr val="000000"/>
              </a:solidFill>
              <a:effectLst/>
              <a:latin typeface="TH SarabunPSK" panose="020B0502040204020203" pitchFamily="34" charset="-34"/>
              <a:cs typeface="TH SarabunPSK" panose="020B0502040204020203" pitchFamily="34" charset="-34"/>
            </a:endParaRPr>
          </a:p>
          <a:p>
            <a:pPr fontAlgn="base"/>
            <a:r>
              <a:rPr lang="en-US" sz="2800" b="1" dirty="0">
                <a:solidFill>
                  <a:srgbClr val="000000"/>
                </a:solidFill>
                <a:latin typeface="TH SarabunPSK" panose="020B0502040204020203" pitchFamily="34" charset="-34"/>
                <a:cs typeface="TH SarabunPSK" panose="020B0502040204020203" pitchFamily="34" charset="-34"/>
              </a:rPr>
              <a:t>     </a:t>
            </a:r>
            <a:r>
              <a:rPr lang="en-US" sz="2800" b="1" u="sng" dirty="0">
                <a:solidFill>
                  <a:srgbClr val="000000"/>
                </a:solidFill>
                <a:latin typeface="TH SarabunPSK" panose="020B0502040204020203" pitchFamily="34" charset="-34"/>
                <a:cs typeface="TH SarabunPSK" panose="020B0502040204020203" pitchFamily="34" charset="-34"/>
              </a:rPr>
              <a:t>Output</a:t>
            </a:r>
          </a:p>
          <a:p>
            <a:pPr marL="971550" lvl="1" indent="-514350" fontAlgn="base">
              <a:buFont typeface="+mj-lt"/>
              <a:buAutoNum type="arabicPeriod"/>
            </a:pPr>
            <a:r>
              <a:rPr lang="en-US" sz="2800" dirty="0">
                <a:solidFill>
                  <a:srgbClr val="000000"/>
                </a:solidFill>
                <a:latin typeface="TH SarabunPSK" panose="020B0502040204020203" pitchFamily="34" charset="-34"/>
                <a:cs typeface="TH SarabunPSK" panose="020B0502040204020203" pitchFamily="34" charset="-34"/>
              </a:rPr>
              <a:t>Show Image and </a:t>
            </a:r>
            <a:r>
              <a:rPr lang="en-US" sz="2800" b="0" i="0" u="none" strike="noStrike" dirty="0">
                <a:solidFill>
                  <a:srgbClr val="000000"/>
                </a:solidFill>
                <a:effectLst/>
                <a:latin typeface="TH SarabunPSK" panose="020B0502040204020203" pitchFamily="34" charset="-34"/>
                <a:cs typeface="TH SarabunPSK" panose="020B0502040204020203" pitchFamily="34" charset="-34"/>
              </a:rPr>
              <a:t>Histogram Layer Blue </a:t>
            </a:r>
            <a:endParaRPr lang="en-US" sz="2800" dirty="0">
              <a:solidFill>
                <a:srgbClr val="000000"/>
              </a:solidFill>
              <a:latin typeface="TH SarabunPSK" panose="020B0502040204020203" pitchFamily="34" charset="-34"/>
              <a:cs typeface="TH SarabunPSK" panose="020B0502040204020203" pitchFamily="34" charset="-34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en-US" sz="2800" b="1" i="0" u="none" strike="noStrike" dirty="0">
                <a:solidFill>
                  <a:srgbClr val="000000"/>
                </a:solidFill>
                <a:effectLst/>
                <a:latin typeface="TH SarabunPSK" panose="020B0502040204020203" pitchFamily="34" charset="-34"/>
                <a:cs typeface="TH SarabunPSK" panose="020B0502040204020203" pitchFamily="34" charset="-34"/>
              </a:rPr>
              <a:t>When you have completed the task according to the procedure, please raise your hand and ask the Teaching Assistant (TA) to mark your score.</a:t>
            </a:r>
          </a:p>
        </p:txBody>
      </p:sp>
      <p:pic>
        <p:nvPicPr>
          <p:cNvPr id="2" name="Picture 2" descr="B.Eng. Robotics and AI Engineering (Internation Program) - KMITL Curriculum">
            <a:extLst>
              <a:ext uri="{FF2B5EF4-FFF2-40B4-BE49-F238E27FC236}">
                <a16:creationId xmlns:a16="http://schemas.microsoft.com/office/drawing/2014/main" id="{D4128EF3-B0ED-9343-5536-64D50A7014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1" b="89893" l="5762" r="90430">
                        <a14:foregroundMark x1="54492" y1="58398" x2="54492" y2="58398"/>
                        <a14:foregroundMark x1="67773" y1="58203" x2="67773" y2="58203"/>
                        <a14:foregroundMark x1="78857" y1="56738" x2="78857" y2="56738"/>
                        <a14:foregroundMark x1="19922" y1="48584" x2="19922" y2="48584"/>
                        <a14:foregroundMark x1="9229" y1="35596" x2="9229" y2="35596"/>
                        <a14:foregroundMark x1="5762" y1="29492" x2="5762" y2="29492"/>
                        <a14:foregroundMark x1="19727" y1="49268" x2="19727" y2="49268"/>
                        <a14:foregroundMark x1="17529" y1="45508" x2="82324" y2="60156"/>
                        <a14:foregroundMark x1="82324" y1="60156" x2="84473" y2="57129"/>
                        <a14:foregroundMark x1="82910" y1="58398" x2="65674" y2="55811"/>
                        <a14:foregroundMark x1="35352" y1="49805" x2="35547" y2="45313"/>
                        <a14:foregroundMark x1="32471" y1="45117" x2="40625" y2="46631"/>
                        <a14:foregroundMark x1="48047" y1="48682" x2="63965" y2="49365"/>
                        <a14:foregroundMark x1="48828" y1="51367" x2="57471" y2="56494"/>
                        <a14:foregroundMark x1="52002" y1="59277" x2="65771" y2="59082"/>
                        <a14:foregroundMark x1="65479" y1="58594" x2="76563" y2="59277"/>
                        <a14:foregroundMark x1="76758" y1="57617" x2="76855" y2="54932"/>
                        <a14:foregroundMark x1="76270" y1="59277" x2="79150" y2="55127"/>
                        <a14:foregroundMark x1="82227" y1="54443" x2="83887" y2="58984"/>
                        <a14:foregroundMark x1="79150" y1="58887" x2="84570" y2="57031"/>
                        <a14:foregroundMark x1="78662" y1="59277" x2="86865" y2="59668"/>
                        <a14:foregroundMark x1="86084" y1="60400" x2="85303" y2="54443"/>
                        <a14:foregroundMark x1="64600" y1="37598" x2="75391" y2="35400"/>
                        <a14:foregroundMark x1="75391" y1="35498" x2="75098" y2="36621"/>
                        <a14:foregroundMark x1="73486" y1="34424" x2="63770" y2="35791"/>
                        <a14:foregroundMark x1="73389" y1="34717" x2="65283" y2="35889"/>
                        <a14:foregroundMark x1="74609" y1="33350" x2="67041" y2="35303"/>
                        <a14:foregroundMark x1="89355" y1="61768" x2="88672" y2="58789"/>
                        <a14:foregroundMark x1="88672" y1="58691" x2="90430" y2="61475"/>
                        <a14:foregroundMark x1="20117" y1="44238" x2="22363" y2="47021"/>
                        <a14:foregroundMark x1="18604" y1="52148" x2="20508" y2="4580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9220" y="-429528"/>
            <a:ext cx="1738564" cy="1738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38371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809BDC-E4B8-261F-127F-5C6D18047A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080652EB-D3EE-5C9D-3A3E-CF360E591C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3408" y="1740460"/>
            <a:ext cx="2625212" cy="262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2D39004-054C-970F-1C9B-12679EEED706}"/>
              </a:ext>
            </a:extLst>
          </p:cNvPr>
          <p:cNvSpPr txBox="1"/>
          <p:nvPr/>
        </p:nvSpPr>
        <p:spPr>
          <a:xfrm>
            <a:off x="1089561" y="808495"/>
            <a:ext cx="609797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>
              <a:spcBef>
                <a:spcPts val="1800"/>
              </a:spcBef>
              <a:spcAft>
                <a:spcPts val="600"/>
              </a:spcAft>
            </a:pPr>
            <a:r>
              <a:rPr lang="en-US" sz="3200" b="1" i="0" u="none" strike="noStrike" dirty="0">
                <a:solidFill>
                  <a:srgbClr val="4877C2"/>
                </a:solidFill>
                <a:effectLst/>
                <a:latin typeface="TH SarabunPSK" panose="020B0502040204020203" pitchFamily="34" charset="-34"/>
                <a:cs typeface="TH SarabunPSK" panose="020B0502040204020203" pitchFamily="34" charset="-34"/>
              </a:rPr>
              <a:t>Webcam (protocol USB)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7C6BE1-C40A-9C10-037A-588BCC51655E}"/>
              </a:ext>
            </a:extLst>
          </p:cNvPr>
          <p:cNvSpPr txBox="1"/>
          <p:nvPr/>
        </p:nvSpPr>
        <p:spPr>
          <a:xfrm>
            <a:off x="1329493" y="4586834"/>
            <a:ext cx="10168246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2400" i="0" u="sng" dirty="0">
                <a:solidFill>
                  <a:srgbClr val="4877C2"/>
                </a:solidFill>
                <a:effectLst/>
                <a:latin typeface="TH SarabunPSK" panose="020B0502040204020203" pitchFamily="34" charset="-34"/>
                <a:cs typeface="TH SarabunPSK" panose="020B0502040204020203" pitchFamily="34" charset="-34"/>
              </a:rPr>
              <a:t>Webcam</a:t>
            </a:r>
            <a:r>
              <a:rPr lang="en-US" sz="2400" i="0" u="none" strike="noStrike" dirty="0">
                <a:solidFill>
                  <a:srgbClr val="000000"/>
                </a:solidFill>
                <a:effectLst/>
                <a:latin typeface="TH SarabunPSK" panose="020B0502040204020203" pitchFamily="34" charset="-34"/>
                <a:cs typeface="TH SarabunPSK" panose="020B0502040204020203" pitchFamily="34" charset="-34"/>
              </a:rPr>
              <a:t> is a digital camera that can capture video and sometimes audio, and it is typically connected to a computer through a USB (</a:t>
            </a:r>
            <a:r>
              <a:rPr lang="en-US" sz="2400" i="0" u="none" strike="noStrike" dirty="0">
                <a:solidFill>
                  <a:srgbClr val="0445AC"/>
                </a:solidFill>
                <a:effectLst/>
                <a:latin typeface="TH SarabunPSK" panose="020B0502040204020203" pitchFamily="34" charset="-34"/>
                <a:cs typeface="TH SarabunPSK" panose="020B0502040204020203" pitchFamily="34" charset="-34"/>
              </a:rPr>
              <a:t>Universal Serial Bus</a:t>
            </a:r>
            <a:r>
              <a:rPr lang="en-US" sz="2400" i="0" u="none" strike="noStrike" dirty="0">
                <a:solidFill>
                  <a:srgbClr val="000000"/>
                </a:solidFill>
                <a:effectLst/>
                <a:latin typeface="TH SarabunPSK" panose="020B0502040204020203" pitchFamily="34" charset="-34"/>
                <a:cs typeface="TH SarabunPSK" panose="020B0502040204020203" pitchFamily="34" charset="-34"/>
              </a:rPr>
              <a:t>) port. Webcams are commonly used for video conferencing, online streaming, video chats, and other applications where real-time video capture is needed.</a:t>
            </a:r>
            <a:endParaRPr lang="en-US" sz="2400" dirty="0">
              <a:effectLst/>
              <a:latin typeface="TH SarabunPSK" panose="020B0502040204020203" pitchFamily="34" charset="-34"/>
              <a:cs typeface="TH SarabunPSK" panose="020B0502040204020203" pitchFamily="34" charset="-34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827D73B-45D6-E950-D618-5A10206293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5814" y="1755328"/>
            <a:ext cx="3312421" cy="248431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55C7E83-647E-9D76-381C-548B2B1A5B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9687" y="1727634"/>
            <a:ext cx="2944583" cy="2539703"/>
          </a:xfrm>
          <a:prstGeom prst="rect">
            <a:avLst/>
          </a:prstGeom>
        </p:spPr>
      </p:pic>
      <p:pic>
        <p:nvPicPr>
          <p:cNvPr id="13" name="Picture 2" descr="B.Eng. Robotics and AI Engineering (Internation Program) - KMITL Curriculum">
            <a:extLst>
              <a:ext uri="{FF2B5EF4-FFF2-40B4-BE49-F238E27FC236}">
                <a16:creationId xmlns:a16="http://schemas.microsoft.com/office/drawing/2014/main" id="{8927B5BE-931D-C30C-51B4-20D1F7DD94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61" b="89893" l="5762" r="90430">
                        <a14:foregroundMark x1="54492" y1="58398" x2="54492" y2="58398"/>
                        <a14:foregroundMark x1="67773" y1="58203" x2="67773" y2="58203"/>
                        <a14:foregroundMark x1="78857" y1="56738" x2="78857" y2="56738"/>
                        <a14:foregroundMark x1="19922" y1="48584" x2="19922" y2="48584"/>
                        <a14:foregroundMark x1="9229" y1="35596" x2="9229" y2="35596"/>
                        <a14:foregroundMark x1="5762" y1="29492" x2="5762" y2="29492"/>
                        <a14:foregroundMark x1="19727" y1="49268" x2="19727" y2="49268"/>
                        <a14:foregroundMark x1="17529" y1="45508" x2="82324" y2="60156"/>
                        <a14:foregroundMark x1="82324" y1="60156" x2="84473" y2="57129"/>
                        <a14:foregroundMark x1="82910" y1="58398" x2="65674" y2="55811"/>
                        <a14:foregroundMark x1="35352" y1="49805" x2="35547" y2="45313"/>
                        <a14:foregroundMark x1="32471" y1="45117" x2="40625" y2="46631"/>
                        <a14:foregroundMark x1="48047" y1="48682" x2="63965" y2="49365"/>
                        <a14:foregroundMark x1="48828" y1="51367" x2="57471" y2="56494"/>
                        <a14:foregroundMark x1="52002" y1="59277" x2="65771" y2="59082"/>
                        <a14:foregroundMark x1="65479" y1="58594" x2="76563" y2="59277"/>
                        <a14:foregroundMark x1="76758" y1="57617" x2="76855" y2="54932"/>
                        <a14:foregroundMark x1="76270" y1="59277" x2="79150" y2="55127"/>
                        <a14:foregroundMark x1="82227" y1="54443" x2="83887" y2="58984"/>
                        <a14:foregroundMark x1="79150" y1="58887" x2="84570" y2="57031"/>
                        <a14:foregroundMark x1="78662" y1="59277" x2="86865" y2="59668"/>
                        <a14:foregroundMark x1="86084" y1="60400" x2="85303" y2="54443"/>
                        <a14:foregroundMark x1="64600" y1="37598" x2="75391" y2="35400"/>
                        <a14:foregroundMark x1="75391" y1="35498" x2="75098" y2="36621"/>
                        <a14:foregroundMark x1="73486" y1="34424" x2="63770" y2="35791"/>
                        <a14:foregroundMark x1="73389" y1="34717" x2="65283" y2="35889"/>
                        <a14:foregroundMark x1="74609" y1="33350" x2="67041" y2="35303"/>
                        <a14:foregroundMark x1="89355" y1="61768" x2="88672" y2="58789"/>
                        <a14:foregroundMark x1="88672" y1="58691" x2="90430" y2="61475"/>
                        <a14:foregroundMark x1="20117" y1="44238" x2="22363" y2="47021"/>
                        <a14:foregroundMark x1="18604" y1="52148" x2="20508" y2="4580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9220" y="-429528"/>
            <a:ext cx="1738564" cy="1738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11477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05634C-B4F3-6AD8-F1F3-73C02EAF37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8F8F9BFE-E402-6377-EAF1-CD2DDE1B5E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5476" y="1632869"/>
            <a:ext cx="3013505" cy="248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5EE6B4D5-2968-BB6E-69EA-AD16C24035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9371" y="1632869"/>
            <a:ext cx="3021936" cy="248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0229DA9-7C23-4252-DF28-DDB79DE2E7D6}"/>
              </a:ext>
            </a:extLst>
          </p:cNvPr>
          <p:cNvSpPr txBox="1"/>
          <p:nvPr/>
        </p:nvSpPr>
        <p:spPr>
          <a:xfrm>
            <a:off x="1329493" y="4586834"/>
            <a:ext cx="1016824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2400" u="sng" dirty="0">
                <a:solidFill>
                  <a:srgbClr val="4877C2"/>
                </a:solidFill>
                <a:effectLst/>
                <a:latin typeface="TH SarabunPSK" panose="020B0502040204020203" pitchFamily="34" charset="-34"/>
                <a:cs typeface="TH SarabunPSK" panose="020B0502040204020203" pitchFamily="34" charset="-34"/>
              </a:rPr>
              <a:t>GigE</a:t>
            </a:r>
            <a:r>
              <a:rPr lang="en-US" sz="2400" dirty="0">
                <a:effectLst/>
                <a:latin typeface="TH SarabunPSK" panose="020B0502040204020203" pitchFamily="34" charset="-34"/>
                <a:cs typeface="TH SarabunPSK" panose="020B0502040204020203" pitchFamily="34" charset="-34"/>
              </a:rPr>
              <a:t> (short for Gigabit Ethernet) is a network communication standard that enables high-speed data transfer over </a:t>
            </a:r>
            <a:r>
              <a:rPr lang="en-US" sz="2400" dirty="0">
                <a:solidFill>
                  <a:srgbClr val="4877C2"/>
                </a:solidFill>
                <a:effectLst/>
                <a:latin typeface="TH SarabunPSK" panose="020B0502040204020203" pitchFamily="34" charset="-34"/>
                <a:cs typeface="TH SarabunPSK" panose="020B0502040204020203" pitchFamily="34" charset="-34"/>
              </a:rPr>
              <a:t>Ethernet networks</a:t>
            </a:r>
            <a:r>
              <a:rPr lang="en-US" sz="2400" dirty="0">
                <a:effectLst/>
                <a:latin typeface="TH SarabunPSK" panose="020B0502040204020203" pitchFamily="34" charset="-34"/>
                <a:cs typeface="TH SarabunPSK" panose="020B0502040204020203" pitchFamily="34" charset="-34"/>
              </a:rPr>
              <a:t>. It refers to Ethernet connections capable of reaching speeds of 1 gigabit per second (Gbps) or higher.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64A478-03F3-4635-5939-094A981A3B74}"/>
              </a:ext>
            </a:extLst>
          </p:cNvPr>
          <p:cNvSpPr txBox="1"/>
          <p:nvPr/>
        </p:nvSpPr>
        <p:spPr>
          <a:xfrm>
            <a:off x="1089561" y="808495"/>
            <a:ext cx="609797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>
              <a:spcBef>
                <a:spcPts val="1800"/>
              </a:spcBef>
              <a:spcAft>
                <a:spcPts val="600"/>
              </a:spcAft>
            </a:pPr>
            <a:r>
              <a:rPr lang="en-US" sz="3200" b="1" i="0" u="none" strike="noStrike" dirty="0">
                <a:solidFill>
                  <a:srgbClr val="4877C2"/>
                </a:solidFill>
                <a:effectLst/>
                <a:latin typeface="TH SarabunPSK" panose="020B0502040204020203" pitchFamily="34" charset="-34"/>
                <a:cs typeface="TH SarabunPSK" panose="020B0502040204020203" pitchFamily="34" charset="-34"/>
              </a:rPr>
              <a:t>GigE</a:t>
            </a:r>
          </a:p>
        </p:txBody>
      </p:sp>
      <p:pic>
        <p:nvPicPr>
          <p:cNvPr id="5" name="Picture 2" descr="B.Eng. Robotics and AI Engineering (Internation Program) - KMITL Curriculum">
            <a:extLst>
              <a:ext uri="{FF2B5EF4-FFF2-40B4-BE49-F238E27FC236}">
                <a16:creationId xmlns:a16="http://schemas.microsoft.com/office/drawing/2014/main" id="{FB36E3F6-0A8E-2F5D-71A3-8C9A0D16FB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61" b="89893" l="5762" r="90430">
                        <a14:foregroundMark x1="54492" y1="58398" x2="54492" y2="58398"/>
                        <a14:foregroundMark x1="67773" y1="58203" x2="67773" y2="58203"/>
                        <a14:foregroundMark x1="78857" y1="56738" x2="78857" y2="56738"/>
                        <a14:foregroundMark x1="19922" y1="48584" x2="19922" y2="48584"/>
                        <a14:foregroundMark x1="9229" y1="35596" x2="9229" y2="35596"/>
                        <a14:foregroundMark x1="5762" y1="29492" x2="5762" y2="29492"/>
                        <a14:foregroundMark x1="19727" y1="49268" x2="19727" y2="49268"/>
                        <a14:foregroundMark x1="17529" y1="45508" x2="82324" y2="60156"/>
                        <a14:foregroundMark x1="82324" y1="60156" x2="84473" y2="57129"/>
                        <a14:foregroundMark x1="82910" y1="58398" x2="65674" y2="55811"/>
                        <a14:foregroundMark x1="35352" y1="49805" x2="35547" y2="45313"/>
                        <a14:foregroundMark x1="32471" y1="45117" x2="40625" y2="46631"/>
                        <a14:foregroundMark x1="48047" y1="48682" x2="63965" y2="49365"/>
                        <a14:foregroundMark x1="48828" y1="51367" x2="57471" y2="56494"/>
                        <a14:foregroundMark x1="52002" y1="59277" x2="65771" y2="59082"/>
                        <a14:foregroundMark x1="65479" y1="58594" x2="76563" y2="59277"/>
                        <a14:foregroundMark x1="76758" y1="57617" x2="76855" y2="54932"/>
                        <a14:foregroundMark x1="76270" y1="59277" x2="79150" y2="55127"/>
                        <a14:foregroundMark x1="82227" y1="54443" x2="83887" y2="58984"/>
                        <a14:foregroundMark x1="79150" y1="58887" x2="84570" y2="57031"/>
                        <a14:foregroundMark x1="78662" y1="59277" x2="86865" y2="59668"/>
                        <a14:foregroundMark x1="86084" y1="60400" x2="85303" y2="54443"/>
                        <a14:foregroundMark x1="64600" y1="37598" x2="75391" y2="35400"/>
                        <a14:foregroundMark x1="75391" y1="35498" x2="75098" y2="36621"/>
                        <a14:foregroundMark x1="73486" y1="34424" x2="63770" y2="35791"/>
                        <a14:foregroundMark x1="73389" y1="34717" x2="65283" y2="35889"/>
                        <a14:foregroundMark x1="74609" y1="33350" x2="67041" y2="35303"/>
                        <a14:foregroundMark x1="89355" y1="61768" x2="88672" y2="58789"/>
                        <a14:foregroundMark x1="88672" y1="58691" x2="90430" y2="61475"/>
                        <a14:foregroundMark x1="20117" y1="44238" x2="22363" y2="47021"/>
                        <a14:foregroundMark x1="18604" y1="52148" x2="20508" y2="4580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9220" y="-429528"/>
            <a:ext cx="1738564" cy="1738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49739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E2FBFD-9E85-416D-2FD3-A9ECD75714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7E96485-E496-73DB-CCC8-871AFFFC9B6A}"/>
              </a:ext>
            </a:extLst>
          </p:cNvPr>
          <p:cNvSpPr txBox="1"/>
          <p:nvPr/>
        </p:nvSpPr>
        <p:spPr>
          <a:xfrm>
            <a:off x="1329493" y="4586834"/>
            <a:ext cx="1016824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2400" u="sng" dirty="0">
                <a:solidFill>
                  <a:srgbClr val="4877C2"/>
                </a:solidFill>
                <a:effectLst/>
                <a:latin typeface="TH SarabunPSK" panose="020B0502040204020203" pitchFamily="34" charset="-34"/>
                <a:cs typeface="TH SarabunPSK" panose="020B0502040204020203" pitchFamily="34" charset="-34"/>
              </a:rPr>
              <a:t>Camera Link</a:t>
            </a:r>
            <a:r>
              <a:rPr lang="en-US" sz="2400" dirty="0">
                <a:solidFill>
                  <a:srgbClr val="4877C2"/>
                </a:solidFill>
                <a:effectLst/>
                <a:latin typeface="TH SarabunPSK" panose="020B0502040204020203" pitchFamily="34" charset="-34"/>
                <a:cs typeface="TH SarabunPSK" panose="020B0502040204020203" pitchFamily="34" charset="-34"/>
              </a:rPr>
              <a:t> </a:t>
            </a:r>
            <a:r>
              <a:rPr lang="en-US" sz="2400" dirty="0">
                <a:effectLst/>
                <a:latin typeface="TH SarabunPSK" panose="020B0502040204020203" pitchFamily="34" charset="-34"/>
                <a:cs typeface="TH SarabunPSK" panose="020B0502040204020203" pitchFamily="34" charset="-34"/>
              </a:rPr>
              <a:t>is a very robust and powerful interface for industrial cameras of all performance classes. Camera Link is currently the recommended standard interface for data rates from 100 MB/s up to approximately 800 MB/s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95CC74-1CEC-888E-9415-9B24415D902B}"/>
              </a:ext>
            </a:extLst>
          </p:cNvPr>
          <p:cNvSpPr txBox="1"/>
          <p:nvPr/>
        </p:nvSpPr>
        <p:spPr>
          <a:xfrm>
            <a:off x="1089561" y="808495"/>
            <a:ext cx="609797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>
              <a:spcBef>
                <a:spcPts val="1800"/>
              </a:spcBef>
              <a:spcAft>
                <a:spcPts val="600"/>
              </a:spcAft>
            </a:pPr>
            <a:r>
              <a:rPr lang="en-US" sz="3200" b="1" i="0" u="none" strike="noStrike" dirty="0">
                <a:solidFill>
                  <a:srgbClr val="4877C2"/>
                </a:solidFill>
                <a:effectLst/>
                <a:latin typeface="TH SarabunPSK" panose="020B0502040204020203" pitchFamily="34" charset="-34"/>
                <a:cs typeface="TH SarabunPSK" panose="020B0502040204020203" pitchFamily="34" charset="-34"/>
              </a:rPr>
              <a:t>Camera Link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B628B70B-9E06-4A90-9EA9-CDF4075D78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6543" y="1867071"/>
            <a:ext cx="3312000" cy="248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523EC9B5-22DC-932E-A963-A5042CFE2B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3457" y="1831071"/>
            <a:ext cx="3057049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B.Eng. Robotics and AI Engineering (Internation Program) - KMITL Curriculum">
            <a:extLst>
              <a:ext uri="{FF2B5EF4-FFF2-40B4-BE49-F238E27FC236}">
                <a16:creationId xmlns:a16="http://schemas.microsoft.com/office/drawing/2014/main" id="{DC8A1E01-5AB7-8EFB-A16B-F00B4D84E0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61" b="89893" l="5762" r="90430">
                        <a14:foregroundMark x1="54492" y1="58398" x2="54492" y2="58398"/>
                        <a14:foregroundMark x1="67773" y1="58203" x2="67773" y2="58203"/>
                        <a14:foregroundMark x1="78857" y1="56738" x2="78857" y2="56738"/>
                        <a14:foregroundMark x1="19922" y1="48584" x2="19922" y2="48584"/>
                        <a14:foregroundMark x1="9229" y1="35596" x2="9229" y2="35596"/>
                        <a14:foregroundMark x1="5762" y1="29492" x2="5762" y2="29492"/>
                        <a14:foregroundMark x1="19727" y1="49268" x2="19727" y2="49268"/>
                        <a14:foregroundMark x1="17529" y1="45508" x2="82324" y2="60156"/>
                        <a14:foregroundMark x1="82324" y1="60156" x2="84473" y2="57129"/>
                        <a14:foregroundMark x1="82910" y1="58398" x2="65674" y2="55811"/>
                        <a14:foregroundMark x1="35352" y1="49805" x2="35547" y2="45313"/>
                        <a14:foregroundMark x1="32471" y1="45117" x2="40625" y2="46631"/>
                        <a14:foregroundMark x1="48047" y1="48682" x2="63965" y2="49365"/>
                        <a14:foregroundMark x1="48828" y1="51367" x2="57471" y2="56494"/>
                        <a14:foregroundMark x1="52002" y1="59277" x2="65771" y2="59082"/>
                        <a14:foregroundMark x1="65479" y1="58594" x2="76563" y2="59277"/>
                        <a14:foregroundMark x1="76758" y1="57617" x2="76855" y2="54932"/>
                        <a14:foregroundMark x1="76270" y1="59277" x2="79150" y2="55127"/>
                        <a14:foregroundMark x1="82227" y1="54443" x2="83887" y2="58984"/>
                        <a14:foregroundMark x1="79150" y1="58887" x2="84570" y2="57031"/>
                        <a14:foregroundMark x1="78662" y1="59277" x2="86865" y2="59668"/>
                        <a14:foregroundMark x1="86084" y1="60400" x2="85303" y2="54443"/>
                        <a14:foregroundMark x1="64600" y1="37598" x2="75391" y2="35400"/>
                        <a14:foregroundMark x1="75391" y1="35498" x2="75098" y2="36621"/>
                        <a14:foregroundMark x1="73486" y1="34424" x2="63770" y2="35791"/>
                        <a14:foregroundMark x1="73389" y1="34717" x2="65283" y2="35889"/>
                        <a14:foregroundMark x1="74609" y1="33350" x2="67041" y2="35303"/>
                        <a14:foregroundMark x1="89355" y1="61768" x2="88672" y2="58789"/>
                        <a14:foregroundMark x1="88672" y1="58691" x2="90430" y2="61475"/>
                        <a14:foregroundMark x1="20117" y1="44238" x2="22363" y2="47021"/>
                        <a14:foregroundMark x1="18604" y1="52148" x2="20508" y2="4580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9220" y="-429528"/>
            <a:ext cx="1738564" cy="1738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7158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FF1479F-FCB6-B89A-4293-49ED517907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65C1D5-E9E1-DF0A-0C9C-CE6CB07DF85B}"/>
              </a:ext>
            </a:extLst>
          </p:cNvPr>
          <p:cNvSpPr txBox="1"/>
          <p:nvPr/>
        </p:nvSpPr>
        <p:spPr>
          <a:xfrm>
            <a:off x="841248" y="548640"/>
            <a:ext cx="3600860" cy="54315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b="1" i="0" u="none" strike="noStrike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Overview Software</a:t>
            </a:r>
            <a:endParaRPr lang="en-US" sz="5400" b="1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6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onnsiteX0" fmla="*/ 0 w 4480560"/>
              <a:gd name="connsiteY0" fmla="*/ 0 h 18288"/>
              <a:gd name="connsiteX1" fmla="*/ 595274 w 4480560"/>
              <a:gd name="connsiteY1" fmla="*/ 0 h 18288"/>
              <a:gd name="connsiteX2" fmla="*/ 1100938 w 4480560"/>
              <a:gd name="connsiteY2" fmla="*/ 0 h 18288"/>
              <a:gd name="connsiteX3" fmla="*/ 1651406 w 4480560"/>
              <a:gd name="connsiteY3" fmla="*/ 0 h 18288"/>
              <a:gd name="connsiteX4" fmla="*/ 2336292 w 4480560"/>
              <a:gd name="connsiteY4" fmla="*/ 0 h 18288"/>
              <a:gd name="connsiteX5" fmla="*/ 2931566 w 4480560"/>
              <a:gd name="connsiteY5" fmla="*/ 0 h 18288"/>
              <a:gd name="connsiteX6" fmla="*/ 3482035 w 4480560"/>
              <a:gd name="connsiteY6" fmla="*/ 0 h 18288"/>
              <a:gd name="connsiteX7" fmla="*/ 4480560 w 4480560"/>
              <a:gd name="connsiteY7" fmla="*/ 0 h 18288"/>
              <a:gd name="connsiteX8" fmla="*/ 4480560 w 4480560"/>
              <a:gd name="connsiteY8" fmla="*/ 18288 h 18288"/>
              <a:gd name="connsiteX9" fmla="*/ 3840480 w 4480560"/>
              <a:gd name="connsiteY9" fmla="*/ 18288 h 18288"/>
              <a:gd name="connsiteX10" fmla="*/ 3290011 w 4480560"/>
              <a:gd name="connsiteY10" fmla="*/ 18288 h 18288"/>
              <a:gd name="connsiteX11" fmla="*/ 2560320 w 4480560"/>
              <a:gd name="connsiteY11" fmla="*/ 18288 h 18288"/>
              <a:gd name="connsiteX12" fmla="*/ 1965046 w 4480560"/>
              <a:gd name="connsiteY12" fmla="*/ 18288 h 18288"/>
              <a:gd name="connsiteX13" fmla="*/ 1459382 w 4480560"/>
              <a:gd name="connsiteY13" fmla="*/ 18288 h 18288"/>
              <a:gd name="connsiteX14" fmla="*/ 774497 w 4480560"/>
              <a:gd name="connsiteY14" fmla="*/ 18288 h 18288"/>
              <a:gd name="connsiteX15" fmla="*/ 0 w 4480560"/>
              <a:gd name="connsiteY15" fmla="*/ 18288 h 18288"/>
              <a:gd name="connsiteX16" fmla="*/ 0 w 448056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97E38A-9408-CC0B-2283-76A8B8C266E8}"/>
              </a:ext>
            </a:extLst>
          </p:cNvPr>
          <p:cNvSpPr txBox="1"/>
          <p:nvPr/>
        </p:nvSpPr>
        <p:spPr>
          <a:xfrm>
            <a:off x="5126418" y="552091"/>
            <a:ext cx="6224335" cy="54315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5715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b="1"/>
              <a:t>Visual Studio (Languages C#)</a:t>
            </a:r>
          </a:p>
          <a:p>
            <a:pPr marL="5715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b="1"/>
              <a:t>Emgu Lib</a:t>
            </a:r>
          </a:p>
        </p:txBody>
      </p:sp>
      <p:pic>
        <p:nvPicPr>
          <p:cNvPr id="6" name="Picture 2" descr="B.Eng. Robotics and AI Engineering (Internation Program) - KMITL Curriculum">
            <a:extLst>
              <a:ext uri="{FF2B5EF4-FFF2-40B4-BE49-F238E27FC236}">
                <a16:creationId xmlns:a16="http://schemas.microsoft.com/office/drawing/2014/main" id="{A201B7B9-D4E7-8DEF-23CE-8011A6590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1" b="89893" l="5762" r="90430">
                        <a14:foregroundMark x1="54492" y1="58398" x2="54492" y2="58398"/>
                        <a14:foregroundMark x1="67773" y1="58203" x2="67773" y2="58203"/>
                        <a14:foregroundMark x1="78857" y1="56738" x2="78857" y2="56738"/>
                        <a14:foregroundMark x1="19922" y1="48584" x2="19922" y2="48584"/>
                        <a14:foregroundMark x1="9229" y1="35596" x2="9229" y2="35596"/>
                        <a14:foregroundMark x1="5762" y1="29492" x2="5762" y2="29492"/>
                        <a14:foregroundMark x1="19727" y1="49268" x2="19727" y2="49268"/>
                        <a14:foregroundMark x1="17529" y1="45508" x2="82324" y2="60156"/>
                        <a14:foregroundMark x1="82324" y1="60156" x2="84473" y2="57129"/>
                        <a14:foregroundMark x1="82910" y1="58398" x2="65674" y2="55811"/>
                        <a14:foregroundMark x1="35352" y1="49805" x2="35547" y2="45313"/>
                        <a14:foregroundMark x1="32471" y1="45117" x2="40625" y2="46631"/>
                        <a14:foregroundMark x1="48047" y1="48682" x2="63965" y2="49365"/>
                        <a14:foregroundMark x1="48828" y1="51367" x2="57471" y2="56494"/>
                        <a14:foregroundMark x1="52002" y1="59277" x2="65771" y2="59082"/>
                        <a14:foregroundMark x1="65479" y1="58594" x2="76563" y2="59277"/>
                        <a14:foregroundMark x1="76758" y1="57617" x2="76855" y2="54932"/>
                        <a14:foregroundMark x1="76270" y1="59277" x2="79150" y2="55127"/>
                        <a14:foregroundMark x1="82227" y1="54443" x2="83887" y2="58984"/>
                        <a14:foregroundMark x1="79150" y1="58887" x2="84570" y2="57031"/>
                        <a14:foregroundMark x1="78662" y1="59277" x2="86865" y2="59668"/>
                        <a14:foregroundMark x1="86084" y1="60400" x2="85303" y2="54443"/>
                        <a14:foregroundMark x1="64600" y1="37598" x2="75391" y2="35400"/>
                        <a14:foregroundMark x1="75391" y1="35498" x2="75098" y2="36621"/>
                        <a14:foregroundMark x1="73486" y1="34424" x2="63770" y2="35791"/>
                        <a14:foregroundMark x1="73389" y1="34717" x2="65283" y2="35889"/>
                        <a14:foregroundMark x1="74609" y1="33350" x2="67041" y2="35303"/>
                        <a14:foregroundMark x1="89355" y1="61768" x2="88672" y2="58789"/>
                        <a14:foregroundMark x1="88672" y1="58691" x2="90430" y2="61475"/>
                        <a14:foregroundMark x1="20117" y1="44238" x2="22363" y2="47021"/>
                        <a14:foregroundMark x1="18604" y1="52148" x2="20508" y2="4580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9220" y="-429528"/>
            <a:ext cx="1738564" cy="1738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01158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0BFEBE-947E-1E41-811A-F104900BC1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664C606-2DB6-DB10-FF31-1BFEE56B43B0}"/>
              </a:ext>
            </a:extLst>
          </p:cNvPr>
          <p:cNvSpPr txBox="1"/>
          <p:nvPr/>
        </p:nvSpPr>
        <p:spPr>
          <a:xfrm>
            <a:off x="1089561" y="808495"/>
            <a:ext cx="609797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>
              <a:spcBef>
                <a:spcPts val="1800"/>
              </a:spcBef>
              <a:spcAft>
                <a:spcPts val="600"/>
              </a:spcAft>
            </a:pPr>
            <a:r>
              <a:rPr lang="en-US" sz="3200" b="1" i="0" u="none" strike="noStrike" dirty="0">
                <a:solidFill>
                  <a:srgbClr val="4877C2"/>
                </a:solidFill>
                <a:effectLst/>
                <a:latin typeface="TH SarabunPSK" panose="020B0502040204020203" pitchFamily="34" charset="-34"/>
                <a:cs typeface="TH SarabunPSK" panose="020B0502040204020203" pitchFamily="34" charset="-34"/>
              </a:rPr>
              <a:t>Visual Studio (Languages C#)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1C2A9B-8205-78D2-173F-2613E8AD0A32}"/>
              </a:ext>
            </a:extLst>
          </p:cNvPr>
          <p:cNvSpPr txBox="1"/>
          <p:nvPr/>
        </p:nvSpPr>
        <p:spPr>
          <a:xfrm>
            <a:off x="669701" y="4978936"/>
            <a:ext cx="1168046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2400" u="sng" dirty="0">
                <a:solidFill>
                  <a:srgbClr val="4877C2"/>
                </a:solidFill>
                <a:effectLst/>
                <a:latin typeface="TH SarabunPSK" panose="020B0502040204020203" pitchFamily="34" charset="-34"/>
                <a:cs typeface="TH SarabunPSK" panose="020B0502040204020203" pitchFamily="34" charset="-34"/>
              </a:rPr>
              <a:t>Visual Studio</a:t>
            </a:r>
            <a:r>
              <a:rPr lang="en-US" sz="2400" dirty="0">
                <a:effectLst/>
                <a:latin typeface="TH SarabunPSK" panose="020B0502040204020203" pitchFamily="34" charset="-34"/>
                <a:cs typeface="TH SarabunPSK" panose="020B0502040204020203" pitchFamily="34" charset="-34"/>
              </a:rPr>
              <a:t> is an integrated development environment (IDE) created by Microsoft.  It is primarily used for developing applications for the Microsoft Windows platform, including desktop, mobile, web, and cloud-based applications. 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4877C2"/>
                </a:solidFill>
                <a:effectLst/>
                <a:latin typeface="TH SarabunPSK" panose="020B0502040204020203" pitchFamily="34" charset="-34"/>
                <a:cs typeface="TH SarabunPSK" panose="020B0502040204020203" pitchFamily="34" charset="-34"/>
              </a:rPr>
              <a:t>Visual Studio supports various programming languages, and for C# developers</a:t>
            </a:r>
            <a:r>
              <a:rPr lang="en-US" sz="2400" dirty="0">
                <a:effectLst/>
                <a:latin typeface="TH SarabunPSK" panose="020B0502040204020203" pitchFamily="34" charset="-34"/>
                <a:cs typeface="TH SarabunPSK" panose="020B0502040204020203" pitchFamily="34" charset="-34"/>
              </a:rPr>
              <a:t>, 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effectLst/>
                <a:latin typeface="TH SarabunPSK" panose="020B0502040204020203" pitchFamily="34" charset="-34"/>
                <a:cs typeface="TH SarabunPSK" panose="020B0502040204020203" pitchFamily="34" charset="-34"/>
              </a:rPr>
              <a:t>it provides a powerful environment for writing, testing, and debugging C# code.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79B0F2C-D1AE-17E3-7F6A-E1DE805C23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5571" y="808495"/>
            <a:ext cx="5247471" cy="386610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CD34335-CBB3-567E-16EA-A4E6D4EFC1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3752" y="2305140"/>
            <a:ext cx="3833956" cy="1916978"/>
          </a:xfrm>
          <a:prstGeom prst="rect">
            <a:avLst/>
          </a:prstGeom>
        </p:spPr>
      </p:pic>
      <p:pic>
        <p:nvPicPr>
          <p:cNvPr id="21" name="Picture 2" descr="B.Eng. Robotics and AI Engineering (Internation Program) - KMITL Curriculum">
            <a:extLst>
              <a:ext uri="{FF2B5EF4-FFF2-40B4-BE49-F238E27FC236}">
                <a16:creationId xmlns:a16="http://schemas.microsoft.com/office/drawing/2014/main" id="{E41A350E-AB58-EDBB-CD58-C8787D72F9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61" b="89893" l="5762" r="90430">
                        <a14:foregroundMark x1="54492" y1="58398" x2="54492" y2="58398"/>
                        <a14:foregroundMark x1="67773" y1="58203" x2="67773" y2="58203"/>
                        <a14:foregroundMark x1="78857" y1="56738" x2="78857" y2="56738"/>
                        <a14:foregroundMark x1="19922" y1="48584" x2="19922" y2="48584"/>
                        <a14:foregroundMark x1="9229" y1="35596" x2="9229" y2="35596"/>
                        <a14:foregroundMark x1="5762" y1="29492" x2="5762" y2="29492"/>
                        <a14:foregroundMark x1="19727" y1="49268" x2="19727" y2="49268"/>
                        <a14:foregroundMark x1="17529" y1="45508" x2="82324" y2="60156"/>
                        <a14:foregroundMark x1="82324" y1="60156" x2="84473" y2="57129"/>
                        <a14:foregroundMark x1="82910" y1="58398" x2="65674" y2="55811"/>
                        <a14:foregroundMark x1="35352" y1="49805" x2="35547" y2="45313"/>
                        <a14:foregroundMark x1="32471" y1="45117" x2="40625" y2="46631"/>
                        <a14:foregroundMark x1="48047" y1="48682" x2="63965" y2="49365"/>
                        <a14:foregroundMark x1="48828" y1="51367" x2="57471" y2="56494"/>
                        <a14:foregroundMark x1="52002" y1="59277" x2="65771" y2="59082"/>
                        <a14:foregroundMark x1="65479" y1="58594" x2="76563" y2="59277"/>
                        <a14:foregroundMark x1="76758" y1="57617" x2="76855" y2="54932"/>
                        <a14:foregroundMark x1="76270" y1="59277" x2="79150" y2="55127"/>
                        <a14:foregroundMark x1="82227" y1="54443" x2="83887" y2="58984"/>
                        <a14:foregroundMark x1="79150" y1="58887" x2="84570" y2="57031"/>
                        <a14:foregroundMark x1="78662" y1="59277" x2="86865" y2="59668"/>
                        <a14:foregroundMark x1="86084" y1="60400" x2="85303" y2="54443"/>
                        <a14:foregroundMark x1="64600" y1="37598" x2="75391" y2="35400"/>
                        <a14:foregroundMark x1="75391" y1="35498" x2="75098" y2="36621"/>
                        <a14:foregroundMark x1="73486" y1="34424" x2="63770" y2="35791"/>
                        <a14:foregroundMark x1="73389" y1="34717" x2="65283" y2="35889"/>
                        <a14:foregroundMark x1="74609" y1="33350" x2="67041" y2="35303"/>
                        <a14:foregroundMark x1="89355" y1="61768" x2="88672" y2="58789"/>
                        <a14:foregroundMark x1="88672" y1="58691" x2="90430" y2="61475"/>
                        <a14:foregroundMark x1="20117" y1="44238" x2="22363" y2="47021"/>
                        <a14:foregroundMark x1="18604" y1="52148" x2="20508" y2="4580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9220" y="-429528"/>
            <a:ext cx="1738564" cy="1738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07715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F39C3B-90E3-1E84-915C-2DD8414A22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DF83DAC-622C-ED6F-33BF-6B314849BD0F}"/>
              </a:ext>
            </a:extLst>
          </p:cNvPr>
          <p:cNvSpPr txBox="1"/>
          <p:nvPr/>
        </p:nvSpPr>
        <p:spPr>
          <a:xfrm>
            <a:off x="1089561" y="808495"/>
            <a:ext cx="609797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>
              <a:spcBef>
                <a:spcPts val="1800"/>
              </a:spcBef>
              <a:spcAft>
                <a:spcPts val="600"/>
              </a:spcAft>
            </a:pPr>
            <a:r>
              <a:rPr lang="en-US" sz="3200" b="1" i="0" u="none" strike="noStrike" dirty="0">
                <a:solidFill>
                  <a:srgbClr val="4877C2"/>
                </a:solidFill>
                <a:effectLst/>
                <a:latin typeface="TH SarabunPSK" panose="020B0502040204020203" pitchFamily="34" charset="-34"/>
                <a:cs typeface="TH SarabunPSK" panose="020B0502040204020203" pitchFamily="34" charset="-34"/>
              </a:rPr>
              <a:t>Emgu Library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110C7D-2600-51D5-AC38-5E1FE04A1A2A}"/>
              </a:ext>
            </a:extLst>
          </p:cNvPr>
          <p:cNvSpPr txBox="1"/>
          <p:nvPr/>
        </p:nvSpPr>
        <p:spPr>
          <a:xfrm>
            <a:off x="518824" y="5449340"/>
            <a:ext cx="1115435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2400" u="sng" dirty="0">
                <a:solidFill>
                  <a:srgbClr val="4877C2"/>
                </a:solidFill>
                <a:effectLst/>
                <a:latin typeface="TH SarabunPSK" panose="020B0502040204020203" pitchFamily="34" charset="-34"/>
                <a:cs typeface="TH SarabunPSK" panose="020B0502040204020203" pitchFamily="34" charset="-34"/>
              </a:rPr>
              <a:t>Emgu CV </a:t>
            </a:r>
            <a:r>
              <a:rPr lang="en-US" sz="2400" dirty="0">
                <a:effectLst/>
                <a:latin typeface="TH SarabunPSK" panose="020B0502040204020203" pitchFamily="34" charset="-34"/>
                <a:cs typeface="TH SarabunPSK" panose="020B0502040204020203" pitchFamily="34" charset="-34"/>
              </a:rPr>
              <a:t>is a cross platform .NET wrapper to the OpenCV image processing library. Allowing OpenCV functions to be called from </a:t>
            </a:r>
            <a:r>
              <a:rPr lang="en-US" sz="2400" dirty="0">
                <a:solidFill>
                  <a:srgbClr val="4877C2"/>
                </a:solidFill>
                <a:effectLst/>
                <a:latin typeface="TH SarabunPSK" panose="020B0502040204020203" pitchFamily="34" charset="-34"/>
                <a:cs typeface="TH SarabunPSK" panose="020B0502040204020203" pitchFamily="34" charset="-34"/>
              </a:rPr>
              <a:t>.NET compatible languages</a:t>
            </a:r>
            <a:r>
              <a:rPr lang="en-US" sz="2400" dirty="0">
                <a:effectLst/>
                <a:latin typeface="TH SarabunPSK" panose="020B0502040204020203" pitchFamily="34" charset="-34"/>
                <a:cs typeface="TH SarabunPSK" panose="020B0502040204020203" pitchFamily="34" charset="-34"/>
              </a:rPr>
              <a:t>. 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effectLst/>
                <a:latin typeface="TH SarabunPSK" panose="020B0502040204020203" pitchFamily="34" charset="-34"/>
                <a:cs typeface="TH SarabunPSK" panose="020B0502040204020203" pitchFamily="34" charset="-34"/>
              </a:rPr>
              <a:t>The wrapper can be compiled by Visual Studio and Unity, it can run on Windows, Linux, Mac OS, iOS and Android.</a:t>
            </a:r>
          </a:p>
        </p:txBody>
      </p:sp>
      <p:pic>
        <p:nvPicPr>
          <p:cNvPr id="5122" name="Picture 2">
            <a:hlinkClick r:id="rId2"/>
            <a:extLst>
              <a:ext uri="{FF2B5EF4-FFF2-40B4-BE49-F238E27FC236}">
                <a16:creationId xmlns:a16="http://schemas.microsoft.com/office/drawing/2014/main" id="{62D03A16-526B-5507-739B-D504C16805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4892" y="2372598"/>
            <a:ext cx="3190875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E2B596CD-4B42-E2BA-EC73-233E4DD2FE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0653" y="459741"/>
            <a:ext cx="5240861" cy="4974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B.Eng. Robotics and AI Engineering (Internation Program) - KMITL Curriculum">
            <a:extLst>
              <a:ext uri="{FF2B5EF4-FFF2-40B4-BE49-F238E27FC236}">
                <a16:creationId xmlns:a16="http://schemas.microsoft.com/office/drawing/2014/main" id="{4BD07D20-7DE3-3056-10A1-85F05D70D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61" b="89893" l="5762" r="90430">
                        <a14:foregroundMark x1="54492" y1="58398" x2="54492" y2="58398"/>
                        <a14:foregroundMark x1="67773" y1="58203" x2="67773" y2="58203"/>
                        <a14:foregroundMark x1="78857" y1="56738" x2="78857" y2="56738"/>
                        <a14:foregroundMark x1="19922" y1="48584" x2="19922" y2="48584"/>
                        <a14:foregroundMark x1="9229" y1="35596" x2="9229" y2="35596"/>
                        <a14:foregroundMark x1="5762" y1="29492" x2="5762" y2="29492"/>
                        <a14:foregroundMark x1="19727" y1="49268" x2="19727" y2="49268"/>
                        <a14:foregroundMark x1="17529" y1="45508" x2="82324" y2="60156"/>
                        <a14:foregroundMark x1="82324" y1="60156" x2="84473" y2="57129"/>
                        <a14:foregroundMark x1="82910" y1="58398" x2="65674" y2="55811"/>
                        <a14:foregroundMark x1="35352" y1="49805" x2="35547" y2="45313"/>
                        <a14:foregroundMark x1="32471" y1="45117" x2="40625" y2="46631"/>
                        <a14:foregroundMark x1="48047" y1="48682" x2="63965" y2="49365"/>
                        <a14:foregroundMark x1="48828" y1="51367" x2="57471" y2="56494"/>
                        <a14:foregroundMark x1="52002" y1="59277" x2="65771" y2="59082"/>
                        <a14:foregroundMark x1="65479" y1="58594" x2="76563" y2="59277"/>
                        <a14:foregroundMark x1="76758" y1="57617" x2="76855" y2="54932"/>
                        <a14:foregroundMark x1="76270" y1="59277" x2="79150" y2="55127"/>
                        <a14:foregroundMark x1="82227" y1="54443" x2="83887" y2="58984"/>
                        <a14:foregroundMark x1="79150" y1="58887" x2="84570" y2="57031"/>
                        <a14:foregroundMark x1="78662" y1="59277" x2="86865" y2="59668"/>
                        <a14:foregroundMark x1="86084" y1="60400" x2="85303" y2="54443"/>
                        <a14:foregroundMark x1="64600" y1="37598" x2="75391" y2="35400"/>
                        <a14:foregroundMark x1="75391" y1="35498" x2="75098" y2="36621"/>
                        <a14:foregroundMark x1="73486" y1="34424" x2="63770" y2="35791"/>
                        <a14:foregroundMark x1="73389" y1="34717" x2="65283" y2="35889"/>
                        <a14:foregroundMark x1="74609" y1="33350" x2="67041" y2="35303"/>
                        <a14:foregroundMark x1="89355" y1="61768" x2="88672" y2="58789"/>
                        <a14:foregroundMark x1="88672" y1="58691" x2="90430" y2="61475"/>
                        <a14:foregroundMark x1="20117" y1="44238" x2="22363" y2="47021"/>
                        <a14:foregroundMark x1="18604" y1="52148" x2="20508" y2="4580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9220" y="-429528"/>
            <a:ext cx="1738564" cy="1738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25570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F507BA-6709-0753-176B-97960BD9C3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1751" y="289096"/>
            <a:ext cx="10211873" cy="684503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00B050"/>
                </a:solidFill>
                <a:latin typeface="TH SarabunPSK" panose="020B0502040204020203" pitchFamily="34" charset="-34"/>
                <a:cs typeface="TH SarabunPSK" panose="020B0502040204020203" pitchFamily="34" charset="-34"/>
              </a:rPr>
              <a:t>Start Program C# and Emgu </a:t>
            </a:r>
            <a:r>
              <a:rPr lang="en-US" sz="3200" b="1" dirty="0">
                <a:latin typeface="TH SarabunPSK" panose="020B0502040204020203" pitchFamily="34" charset="-34"/>
                <a:cs typeface="TH SarabunPSK" panose="020B0502040204020203" pitchFamily="34" charset="-34"/>
              </a:rPr>
              <a:t>( Window Only)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09C63C-608A-C657-E5F3-A691A87A130B}"/>
              </a:ext>
            </a:extLst>
          </p:cNvPr>
          <p:cNvSpPr txBox="1"/>
          <p:nvPr/>
        </p:nvSpPr>
        <p:spPr>
          <a:xfrm>
            <a:off x="1287876" y="5199362"/>
            <a:ext cx="8171656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400" b="1" dirty="0">
                <a:latin typeface="TH SarabunPSK" panose="020B0502040204020203" pitchFamily="34" charset="-34"/>
                <a:cs typeface="TH SarabunPSK" panose="020B0502040204020203" pitchFamily="34" charset="-34"/>
              </a:rPr>
              <a:t>Download Visual Studio (Languages C#)</a:t>
            </a:r>
          </a:p>
          <a:p>
            <a:r>
              <a:rPr lang="en-US" sz="2400" b="1" dirty="0">
                <a:solidFill>
                  <a:srgbClr val="FF0000"/>
                </a:solidFill>
                <a:latin typeface="TH SarabunPSK" panose="020B0502040204020203" pitchFamily="34" charset="-34"/>
                <a:cs typeface="TH SarabunPSK" panose="020B0502040204020203" pitchFamily="34" charset="-34"/>
              </a:rPr>
              <a:t>[Link Window] </a:t>
            </a:r>
            <a:r>
              <a:rPr lang="en-US" sz="2400" b="1" dirty="0">
                <a:solidFill>
                  <a:srgbClr val="4877C2"/>
                </a:solidFill>
                <a:latin typeface="TH SarabunPSK" panose="020B0502040204020203" pitchFamily="34" charset="-34"/>
                <a:cs typeface="TH SarabunPSK" panose="020B0502040204020203" pitchFamily="34" charset="-34"/>
                <a:hlinkClick r:id="rId2"/>
              </a:rPr>
              <a:t>https://visualstudio.microsoft.com/downloads/</a:t>
            </a:r>
            <a:endParaRPr lang="th-TH" sz="2400" b="1" dirty="0">
              <a:latin typeface="TH SarabunPSK" panose="020B0502040204020203" pitchFamily="34" charset="-34"/>
              <a:cs typeface="TH SarabunPSK" panose="020B0502040204020203" pitchFamily="34" charset="-34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400" b="1" dirty="0">
                <a:latin typeface="TH SarabunPSK" panose="020B0502040204020203" pitchFamily="34" charset="-34"/>
                <a:cs typeface="TH SarabunPSK" panose="020B0502040204020203" pitchFamily="34" charset="-34"/>
              </a:rPr>
              <a:t>Download Emgu Library (Not use NuGet Package)</a:t>
            </a:r>
          </a:p>
          <a:p>
            <a:r>
              <a:rPr lang="en-US" sz="2400" b="1" dirty="0">
                <a:solidFill>
                  <a:srgbClr val="FF0000"/>
                </a:solidFill>
                <a:latin typeface="TH SarabunPSK" panose="020B0502040204020203" pitchFamily="34" charset="-34"/>
                <a:cs typeface="TH SarabunPSK" panose="020B0502040204020203" pitchFamily="34" charset="-34"/>
              </a:rPr>
              <a:t>[Link Window] </a:t>
            </a:r>
            <a:r>
              <a:rPr lang="en-US" sz="2400" b="1" dirty="0">
                <a:solidFill>
                  <a:srgbClr val="4877C2"/>
                </a:solidFill>
                <a:latin typeface="TH SarabunPSK" panose="020B0502040204020203" pitchFamily="34" charset="-34"/>
                <a:cs typeface="TH SarabunPSK" panose="020B0502040204020203" pitchFamily="34" charset="-34"/>
                <a:hlinkClick r:id="rId3"/>
              </a:rPr>
              <a:t>https://github.com/emgucv/emgucv/releases</a:t>
            </a:r>
            <a:endParaRPr lang="en-US" sz="2400" b="1" dirty="0">
              <a:solidFill>
                <a:srgbClr val="4877C2"/>
              </a:solidFill>
              <a:latin typeface="TH SarabunPSK" panose="020B0502040204020203" pitchFamily="34" charset="-34"/>
              <a:cs typeface="TH SarabunPSK" panose="020B0502040204020203" pitchFamily="34" charset="-34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426D15E-41E3-8975-8C5F-61831FCFB9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1751" y="1078605"/>
            <a:ext cx="5578077" cy="35006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2B643AA-C11A-72BA-C722-86B732068B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4073" y="913532"/>
            <a:ext cx="5169193" cy="442192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58C0616-4622-63B6-CCE3-046245602DDE}"/>
              </a:ext>
            </a:extLst>
          </p:cNvPr>
          <p:cNvSpPr/>
          <p:nvPr/>
        </p:nvSpPr>
        <p:spPr>
          <a:xfrm>
            <a:off x="1287876" y="3716882"/>
            <a:ext cx="1403011" cy="38390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DF328E9-F64A-5743-4BF8-4EF22CC51031}"/>
              </a:ext>
            </a:extLst>
          </p:cNvPr>
          <p:cNvSpPr/>
          <p:nvPr/>
        </p:nvSpPr>
        <p:spPr>
          <a:xfrm>
            <a:off x="6822231" y="4405341"/>
            <a:ext cx="1529718" cy="19195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2" descr="B.Eng. Robotics and AI Engineering (Internation Program) - KMITL Curriculum">
            <a:extLst>
              <a:ext uri="{FF2B5EF4-FFF2-40B4-BE49-F238E27FC236}">
                <a16:creationId xmlns:a16="http://schemas.microsoft.com/office/drawing/2014/main" id="{DD335378-C125-C6B4-61A7-D5529EE32F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961" b="89893" l="5762" r="90430">
                        <a14:foregroundMark x1="54492" y1="58398" x2="54492" y2="58398"/>
                        <a14:foregroundMark x1="67773" y1="58203" x2="67773" y2="58203"/>
                        <a14:foregroundMark x1="78857" y1="56738" x2="78857" y2="56738"/>
                        <a14:foregroundMark x1="19922" y1="48584" x2="19922" y2="48584"/>
                        <a14:foregroundMark x1="9229" y1="35596" x2="9229" y2="35596"/>
                        <a14:foregroundMark x1="5762" y1="29492" x2="5762" y2="29492"/>
                        <a14:foregroundMark x1="19727" y1="49268" x2="19727" y2="49268"/>
                        <a14:foregroundMark x1="17529" y1="45508" x2="82324" y2="60156"/>
                        <a14:foregroundMark x1="82324" y1="60156" x2="84473" y2="57129"/>
                        <a14:foregroundMark x1="82910" y1="58398" x2="65674" y2="55811"/>
                        <a14:foregroundMark x1="35352" y1="49805" x2="35547" y2="45313"/>
                        <a14:foregroundMark x1="32471" y1="45117" x2="40625" y2="46631"/>
                        <a14:foregroundMark x1="48047" y1="48682" x2="63965" y2="49365"/>
                        <a14:foregroundMark x1="48828" y1="51367" x2="57471" y2="56494"/>
                        <a14:foregroundMark x1="52002" y1="59277" x2="65771" y2="59082"/>
                        <a14:foregroundMark x1="65479" y1="58594" x2="76563" y2="59277"/>
                        <a14:foregroundMark x1="76758" y1="57617" x2="76855" y2="54932"/>
                        <a14:foregroundMark x1="76270" y1="59277" x2="79150" y2="55127"/>
                        <a14:foregroundMark x1="82227" y1="54443" x2="83887" y2="58984"/>
                        <a14:foregroundMark x1="79150" y1="58887" x2="84570" y2="57031"/>
                        <a14:foregroundMark x1="78662" y1="59277" x2="86865" y2="59668"/>
                        <a14:foregroundMark x1="86084" y1="60400" x2="85303" y2="54443"/>
                        <a14:foregroundMark x1="64600" y1="37598" x2="75391" y2="35400"/>
                        <a14:foregroundMark x1="75391" y1="35498" x2="75098" y2="36621"/>
                        <a14:foregroundMark x1="73486" y1="34424" x2="63770" y2="35791"/>
                        <a14:foregroundMark x1="73389" y1="34717" x2="65283" y2="35889"/>
                        <a14:foregroundMark x1="74609" y1="33350" x2="67041" y2="35303"/>
                        <a14:foregroundMark x1="89355" y1="61768" x2="88672" y2="58789"/>
                        <a14:foregroundMark x1="88672" y1="58691" x2="90430" y2="61475"/>
                        <a14:foregroundMark x1="20117" y1="44238" x2="22363" y2="47021"/>
                        <a14:foregroundMark x1="18604" y1="52148" x2="20508" y2="4580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9220" y="-429528"/>
            <a:ext cx="1738564" cy="1738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91052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533</TotalTime>
  <Words>1098</Words>
  <Application>Microsoft Office PowerPoint</Application>
  <PresentationFormat>Widescreen</PresentationFormat>
  <Paragraphs>146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Arial</vt:lpstr>
      <vt:lpstr>Calibri</vt:lpstr>
      <vt:lpstr>Calibri Light</vt:lpstr>
      <vt:lpstr>TH SarabunPSK</vt:lpstr>
      <vt:lpstr>Office Theme</vt:lpstr>
      <vt:lpstr>Robotics Lab 3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Start Program C# and Emgu ( Window Only)</vt:lpstr>
      <vt:lpstr>Start Project C#</vt:lpstr>
      <vt:lpstr>PowerPoint Presentation</vt:lpstr>
      <vt:lpstr>Start Add Emgu Library By C#</vt:lpstr>
      <vt:lpstr>PowerPoint Presentation</vt:lpstr>
      <vt:lpstr>*** IF Error Download Package NuGet</vt:lpstr>
      <vt:lpstr>Design UI C# for Load Image and Save</vt:lpstr>
      <vt:lpstr>PowerPoint Presentation</vt:lpstr>
      <vt:lpstr>PowerPoint Presentation</vt:lpstr>
      <vt:lpstr>Example Code Load and Save</vt:lpstr>
      <vt:lpstr>IF Error Code Load Image</vt:lpstr>
      <vt:lpstr>PowerPoint Presentation</vt:lpstr>
      <vt:lpstr>Design UI C# for Open Camera</vt:lpstr>
      <vt:lpstr>Example Add Code Open Camera</vt:lpstr>
      <vt:lpstr>PowerPoint Presentation</vt:lpstr>
      <vt:lpstr>PowerPoint Presentation</vt:lpstr>
      <vt:lpstr>Design UI C# for Process Histogram </vt:lpstr>
      <vt:lpstr>Example Add Code Open Camera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Robotics Lab 3</dc:title>
  <dc:creator>Thanakorn Kriangudom</dc:creator>
  <cp:lastModifiedBy>Thanakorn Kriangudom</cp:lastModifiedBy>
  <cp:revision>129</cp:revision>
  <dcterms:created xsi:type="dcterms:W3CDTF">2024-03-06T15:52:17Z</dcterms:created>
  <dcterms:modified xsi:type="dcterms:W3CDTF">2024-03-07T00:45:27Z</dcterms:modified>
</cp:coreProperties>
</file>